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3" r:id="rId8"/>
    <p:sldId id="265" r:id="rId9"/>
    <p:sldId id="257" r:id="rId10"/>
    <p:sldId id="269" r:id="rId11"/>
    <p:sldId id="270" r:id="rId12"/>
    <p:sldId id="271" r:id="rId13"/>
    <p:sldId id="276" r:id="rId14"/>
    <p:sldId id="285" r:id="rId15"/>
    <p:sldId id="307" r:id="rId16"/>
    <p:sldId id="293" r:id="rId17"/>
    <p:sldId id="295" r:id="rId18"/>
    <p:sldId id="294" r:id="rId19"/>
    <p:sldId id="308" r:id="rId20"/>
    <p:sldId id="278" r:id="rId21"/>
    <p:sldId id="297" r:id="rId22"/>
    <p:sldId id="299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9" r:id="rId31"/>
    <p:sldId id="306" r:id="rId3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B3D5C-B963-4249-A298-7373097C5ED0}" v="1092" dt="2023-12-07T08:38:40.246"/>
    <p1510:client id="{3B2F7ED7-D332-4907-84CA-38B9643FA85C}" v="19" dt="2023-12-08T11:07:53.153"/>
    <p1510:client id="{51D4AB70-D168-4D62-AB13-238123A33F51}" v="2" dt="2023-11-29T10:25:42.990"/>
    <p1510:client id="{611FD47F-2ECD-E7F2-32D8-208EA773D162}" v="255" dt="2023-11-30T08:35:10.526"/>
    <p1510:client id="{66ABCB66-F01C-BA5E-9051-13F5913E3BB3}" v="35" dt="2023-12-07T08:11:07.930"/>
    <p1510:client id="{71695B29-A25C-E001-0E51-4FC4C905C624}" v="60" dt="2023-12-07T08:22:53.721"/>
    <p1510:client id="{7200517C-2E33-49E8-995E-AC3DA28028C5}" v="81" dt="2023-12-08T11:12:31.153"/>
    <p1510:client id="{996B8741-C7E8-B9E0-3B5C-B40A47A1798E}" v="116" dt="2023-12-06T10:32:13.470"/>
    <p1510:client id="{9D666859-1513-ED68-EC16-742EE7638809}" v="578" dt="2023-12-06T10:26:25.034"/>
    <p1510:client id="{9F93B887-8241-BF17-B0F0-52A97B0A1513}" v="141" dt="2023-12-07T08:36:53.336"/>
    <p1510:client id="{AAE1F3CF-5930-0D4A-92B2-771171643021}" v="885" dt="2023-11-30T08:35:08.445"/>
    <p1510:client id="{F8DF6FD7-624A-E690-96A1-FCB654AD9B71}" v="3" dt="2023-12-08T11:1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B1ED7C-15A9-42A2-812B-D30D5DF2A883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E83612E-ADD9-4631-95A6-4FB1EB0A7DE5}">
      <dgm:prSet/>
      <dgm:spPr/>
      <dgm:t>
        <a:bodyPr/>
        <a:lstStyle/>
        <a:p>
          <a:r>
            <a:rPr lang="hu-HU"/>
            <a:t>A mesterséges intelligencia kutatásának hullámhegyeit és völgyeit nevezik így.</a:t>
          </a:r>
          <a:endParaRPr lang="en-US"/>
        </a:p>
      </dgm:t>
    </dgm:pt>
    <dgm:pt modelId="{406F2771-C6A6-4B68-BECD-E5BAB426E7D4}" type="parTrans" cxnId="{965BBA75-E7C0-4F3F-B266-2B921862C9C2}">
      <dgm:prSet/>
      <dgm:spPr/>
      <dgm:t>
        <a:bodyPr/>
        <a:lstStyle/>
        <a:p>
          <a:endParaRPr lang="en-US"/>
        </a:p>
      </dgm:t>
    </dgm:pt>
    <dgm:pt modelId="{CC190BF0-D96B-4CC1-A981-E98B91D45DAC}" type="sibTrans" cxnId="{965BBA75-E7C0-4F3F-B266-2B921862C9C2}">
      <dgm:prSet/>
      <dgm:spPr/>
      <dgm:t>
        <a:bodyPr/>
        <a:lstStyle/>
        <a:p>
          <a:endParaRPr lang="en-US"/>
        </a:p>
      </dgm:t>
    </dgm:pt>
    <dgm:pt modelId="{D971C4C1-4DAD-40B1-8DD2-15FEAF2BCE19}">
      <dgm:prSet/>
      <dgm:spPr/>
      <dgm:t>
        <a:bodyPr/>
        <a:lstStyle/>
        <a:p>
          <a:r>
            <a:rPr lang="hu-HU"/>
            <a:t>Fellángolások, lelkesítő eredmények=Nyarak</a:t>
          </a:r>
          <a:endParaRPr lang="en-US"/>
        </a:p>
      </dgm:t>
    </dgm:pt>
    <dgm:pt modelId="{5512F671-6CD9-4AFA-A156-E87249595CCE}" type="parTrans" cxnId="{9FAF0C6F-63EE-462C-88E3-E50BB83F8D88}">
      <dgm:prSet/>
      <dgm:spPr/>
      <dgm:t>
        <a:bodyPr/>
        <a:lstStyle/>
        <a:p>
          <a:endParaRPr lang="en-US"/>
        </a:p>
      </dgm:t>
    </dgm:pt>
    <dgm:pt modelId="{EA46BB84-38DF-4F20-AB89-C2191BE46995}" type="sibTrans" cxnId="{9FAF0C6F-63EE-462C-88E3-E50BB83F8D88}">
      <dgm:prSet/>
      <dgm:spPr/>
      <dgm:t>
        <a:bodyPr/>
        <a:lstStyle/>
        <a:p>
          <a:endParaRPr lang="en-US"/>
        </a:p>
      </dgm:t>
    </dgm:pt>
    <dgm:pt modelId="{42243FB1-A6B5-4DEC-A287-8DBBD428F5C5}">
      <dgm:prSet/>
      <dgm:spPr/>
      <dgm:t>
        <a:bodyPr/>
        <a:lstStyle/>
        <a:p>
          <a:r>
            <a:rPr lang="hu-HU"/>
            <a:t>Hosszabb, terméketlen időszakok=Telek</a:t>
          </a:r>
          <a:endParaRPr lang="en-US"/>
        </a:p>
      </dgm:t>
    </dgm:pt>
    <dgm:pt modelId="{94E63AC2-6CBD-4ED6-A4CB-4F284CB97BC9}" type="parTrans" cxnId="{7FEBA3F0-A344-41B1-9934-17293A13C989}">
      <dgm:prSet/>
      <dgm:spPr/>
      <dgm:t>
        <a:bodyPr/>
        <a:lstStyle/>
        <a:p>
          <a:endParaRPr lang="en-US"/>
        </a:p>
      </dgm:t>
    </dgm:pt>
    <dgm:pt modelId="{9F97D242-1ED6-43E4-ACFC-1E6F7D074727}" type="sibTrans" cxnId="{7FEBA3F0-A344-41B1-9934-17293A13C989}">
      <dgm:prSet/>
      <dgm:spPr/>
      <dgm:t>
        <a:bodyPr/>
        <a:lstStyle/>
        <a:p>
          <a:endParaRPr lang="en-US"/>
        </a:p>
      </dgm:t>
    </dgm:pt>
    <dgm:pt modelId="{FDAB8D22-920E-45F9-B0FC-1648CBB14FBB}">
      <dgm:prSet/>
      <dgm:spPr/>
      <dgm:t>
        <a:bodyPr/>
        <a:lstStyle/>
        <a:p>
          <a:r>
            <a:rPr lang="hu-HU"/>
            <a:t>Perceptron bukása utáni időszak</a:t>
          </a:r>
          <a:endParaRPr lang="en-US"/>
        </a:p>
      </dgm:t>
    </dgm:pt>
    <dgm:pt modelId="{57B235B4-BB22-490D-B461-6C02BFA9E748}" type="parTrans" cxnId="{EF0DC1A8-BB94-4289-8415-0BE196D1C8A0}">
      <dgm:prSet/>
      <dgm:spPr/>
      <dgm:t>
        <a:bodyPr/>
        <a:lstStyle/>
        <a:p>
          <a:endParaRPr lang="en-US"/>
        </a:p>
      </dgm:t>
    </dgm:pt>
    <dgm:pt modelId="{A08FCB85-28F6-448E-968E-99CA93358951}" type="sibTrans" cxnId="{EF0DC1A8-BB94-4289-8415-0BE196D1C8A0}">
      <dgm:prSet/>
      <dgm:spPr/>
      <dgm:t>
        <a:bodyPr/>
        <a:lstStyle/>
        <a:p>
          <a:endParaRPr lang="en-US"/>
        </a:p>
      </dgm:t>
    </dgm:pt>
    <dgm:pt modelId="{A842369A-4015-4AF6-B700-F327BF8E4F35}">
      <dgm:prSet/>
      <dgm:spPr/>
      <dgm:t>
        <a:bodyPr/>
        <a:lstStyle/>
        <a:p>
          <a:r>
            <a:rPr lang="hu-HU"/>
            <a:t>Feltámadás, orvostudomány, pénzügy</a:t>
          </a:r>
          <a:endParaRPr lang="en-US"/>
        </a:p>
      </dgm:t>
    </dgm:pt>
    <dgm:pt modelId="{75E5A8BA-B806-4A0E-BF33-A509607A7962}" type="parTrans" cxnId="{B1FEE326-44F6-40D0-BC75-62D02C5BA61D}">
      <dgm:prSet/>
      <dgm:spPr/>
      <dgm:t>
        <a:bodyPr/>
        <a:lstStyle/>
        <a:p>
          <a:endParaRPr lang="en-US"/>
        </a:p>
      </dgm:t>
    </dgm:pt>
    <dgm:pt modelId="{6412E5D0-B5E5-4608-80D0-C7D92D7F30AC}" type="sibTrans" cxnId="{B1FEE326-44F6-40D0-BC75-62D02C5BA61D}">
      <dgm:prSet/>
      <dgm:spPr/>
      <dgm:t>
        <a:bodyPr/>
        <a:lstStyle/>
        <a:p>
          <a:endParaRPr lang="en-US"/>
        </a:p>
      </dgm:t>
    </dgm:pt>
    <dgm:pt modelId="{FFDFB839-210A-4436-AA56-11E0FEFDF67D}" type="pres">
      <dgm:prSet presAssocID="{65B1ED7C-15A9-42A2-812B-D30D5DF2A88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115822EB-76B0-4CD6-9B79-B920B53AD838}" type="pres">
      <dgm:prSet presAssocID="{7E83612E-ADD9-4631-95A6-4FB1EB0A7DE5}" presName="linNode" presStyleCnt="0"/>
      <dgm:spPr/>
    </dgm:pt>
    <dgm:pt modelId="{80E12F42-071C-432A-9537-FC1D4426D5EE}" type="pres">
      <dgm:prSet presAssocID="{7E83612E-ADD9-4631-95A6-4FB1EB0A7DE5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7A59C20-BADF-4BAC-9A75-E52681843190}" type="pres">
      <dgm:prSet presAssocID="{CC190BF0-D96B-4CC1-A981-E98B91D45DAC}" presName="sp" presStyleCnt="0"/>
      <dgm:spPr/>
    </dgm:pt>
    <dgm:pt modelId="{4C7054CB-4AD5-4A3B-98CA-1A6E41AAD786}" type="pres">
      <dgm:prSet presAssocID="{D971C4C1-4DAD-40B1-8DD2-15FEAF2BCE19}" presName="linNode" presStyleCnt="0"/>
      <dgm:spPr/>
    </dgm:pt>
    <dgm:pt modelId="{086A5EC3-CC0E-459E-9763-50AE9A3E97D3}" type="pres">
      <dgm:prSet presAssocID="{D971C4C1-4DAD-40B1-8DD2-15FEAF2BCE19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9C88C80-88B3-4521-8EE0-F5FD6EEE7597}" type="pres">
      <dgm:prSet presAssocID="{EA46BB84-38DF-4F20-AB89-C2191BE46995}" presName="sp" presStyleCnt="0"/>
      <dgm:spPr/>
    </dgm:pt>
    <dgm:pt modelId="{D731575A-8B18-42F8-8B02-804E84D6A48B}" type="pres">
      <dgm:prSet presAssocID="{42243FB1-A6B5-4DEC-A287-8DBBD428F5C5}" presName="linNode" presStyleCnt="0"/>
      <dgm:spPr/>
    </dgm:pt>
    <dgm:pt modelId="{15273551-82E1-4F67-981B-6556C00BC587}" type="pres">
      <dgm:prSet presAssocID="{42243FB1-A6B5-4DEC-A287-8DBBD428F5C5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9800061-5ADC-4FD1-9D71-B4AC9EAE129A}" type="pres">
      <dgm:prSet presAssocID="{9F97D242-1ED6-43E4-ACFC-1E6F7D074727}" presName="sp" presStyleCnt="0"/>
      <dgm:spPr/>
    </dgm:pt>
    <dgm:pt modelId="{844493F6-1A50-4E4A-9729-034C8E33552A}" type="pres">
      <dgm:prSet presAssocID="{FDAB8D22-920E-45F9-B0FC-1648CBB14FBB}" presName="linNode" presStyleCnt="0"/>
      <dgm:spPr/>
    </dgm:pt>
    <dgm:pt modelId="{FE577321-3E9E-47AC-99AA-8E57156E9724}" type="pres">
      <dgm:prSet presAssocID="{FDAB8D22-920E-45F9-B0FC-1648CBB14FBB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36F94891-1062-482A-AA20-10A2EEDAF64E}" type="pres">
      <dgm:prSet presAssocID="{A08FCB85-28F6-448E-968E-99CA93358951}" presName="sp" presStyleCnt="0"/>
      <dgm:spPr/>
    </dgm:pt>
    <dgm:pt modelId="{A8264272-BDAD-491D-BE77-5859A2DB9263}" type="pres">
      <dgm:prSet presAssocID="{A842369A-4015-4AF6-B700-F327BF8E4F35}" presName="linNode" presStyleCnt="0"/>
      <dgm:spPr/>
    </dgm:pt>
    <dgm:pt modelId="{869EB72F-689B-417A-BE52-351B432DEC0E}" type="pres">
      <dgm:prSet presAssocID="{A842369A-4015-4AF6-B700-F327BF8E4F35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B1FEE326-44F6-40D0-BC75-62D02C5BA61D}" srcId="{65B1ED7C-15A9-42A2-812B-D30D5DF2A883}" destId="{A842369A-4015-4AF6-B700-F327BF8E4F35}" srcOrd="4" destOrd="0" parTransId="{75E5A8BA-B806-4A0E-BF33-A509607A7962}" sibTransId="{6412E5D0-B5E5-4608-80D0-C7D92D7F30AC}"/>
    <dgm:cxn modelId="{7FEBA3F0-A344-41B1-9934-17293A13C989}" srcId="{65B1ED7C-15A9-42A2-812B-D30D5DF2A883}" destId="{42243FB1-A6B5-4DEC-A287-8DBBD428F5C5}" srcOrd="2" destOrd="0" parTransId="{94E63AC2-6CBD-4ED6-A4CB-4F284CB97BC9}" sibTransId="{9F97D242-1ED6-43E4-ACFC-1E6F7D074727}"/>
    <dgm:cxn modelId="{B4C6672F-87F7-4E1C-A84C-B2E0103C6959}" type="presOf" srcId="{42243FB1-A6B5-4DEC-A287-8DBBD428F5C5}" destId="{15273551-82E1-4F67-981B-6556C00BC587}" srcOrd="0" destOrd="0" presId="urn:microsoft.com/office/officeart/2005/8/layout/vList5"/>
    <dgm:cxn modelId="{97FA0D4B-404F-4B3D-9361-AC1A0126E80A}" type="presOf" srcId="{65B1ED7C-15A9-42A2-812B-D30D5DF2A883}" destId="{FFDFB839-210A-4436-AA56-11E0FEFDF67D}" srcOrd="0" destOrd="0" presId="urn:microsoft.com/office/officeart/2005/8/layout/vList5"/>
    <dgm:cxn modelId="{236EDF55-3234-40BC-A609-4AFEAB4A826A}" type="presOf" srcId="{FDAB8D22-920E-45F9-B0FC-1648CBB14FBB}" destId="{FE577321-3E9E-47AC-99AA-8E57156E9724}" srcOrd="0" destOrd="0" presId="urn:microsoft.com/office/officeart/2005/8/layout/vList5"/>
    <dgm:cxn modelId="{965BBA75-E7C0-4F3F-B266-2B921862C9C2}" srcId="{65B1ED7C-15A9-42A2-812B-D30D5DF2A883}" destId="{7E83612E-ADD9-4631-95A6-4FB1EB0A7DE5}" srcOrd="0" destOrd="0" parTransId="{406F2771-C6A6-4B68-BECD-E5BAB426E7D4}" sibTransId="{CC190BF0-D96B-4CC1-A981-E98B91D45DAC}"/>
    <dgm:cxn modelId="{EF0DC1A8-BB94-4289-8415-0BE196D1C8A0}" srcId="{65B1ED7C-15A9-42A2-812B-D30D5DF2A883}" destId="{FDAB8D22-920E-45F9-B0FC-1648CBB14FBB}" srcOrd="3" destOrd="0" parTransId="{57B235B4-BB22-490D-B461-6C02BFA9E748}" sibTransId="{A08FCB85-28F6-448E-968E-99CA93358951}"/>
    <dgm:cxn modelId="{9FAF0C6F-63EE-462C-88E3-E50BB83F8D88}" srcId="{65B1ED7C-15A9-42A2-812B-D30D5DF2A883}" destId="{D971C4C1-4DAD-40B1-8DD2-15FEAF2BCE19}" srcOrd="1" destOrd="0" parTransId="{5512F671-6CD9-4AFA-A156-E87249595CCE}" sibTransId="{EA46BB84-38DF-4F20-AB89-C2191BE46995}"/>
    <dgm:cxn modelId="{8792B728-DA80-4FCD-81EE-6E1A81404FD2}" type="presOf" srcId="{7E83612E-ADD9-4631-95A6-4FB1EB0A7DE5}" destId="{80E12F42-071C-432A-9537-FC1D4426D5EE}" srcOrd="0" destOrd="0" presId="urn:microsoft.com/office/officeart/2005/8/layout/vList5"/>
    <dgm:cxn modelId="{B2C05505-0B77-4B2F-9B70-4C62A1099E11}" type="presOf" srcId="{D971C4C1-4DAD-40B1-8DD2-15FEAF2BCE19}" destId="{086A5EC3-CC0E-459E-9763-50AE9A3E97D3}" srcOrd="0" destOrd="0" presId="urn:microsoft.com/office/officeart/2005/8/layout/vList5"/>
    <dgm:cxn modelId="{4246903D-CCC2-4EC3-B099-404D0D388FA4}" type="presOf" srcId="{A842369A-4015-4AF6-B700-F327BF8E4F35}" destId="{869EB72F-689B-417A-BE52-351B432DEC0E}" srcOrd="0" destOrd="0" presId="urn:microsoft.com/office/officeart/2005/8/layout/vList5"/>
    <dgm:cxn modelId="{C0569CC1-4DB0-4FA9-AE34-BC91EA5252D9}" type="presParOf" srcId="{FFDFB839-210A-4436-AA56-11E0FEFDF67D}" destId="{115822EB-76B0-4CD6-9B79-B920B53AD838}" srcOrd="0" destOrd="0" presId="urn:microsoft.com/office/officeart/2005/8/layout/vList5"/>
    <dgm:cxn modelId="{65CD91B2-ED7D-4FBD-B2EE-00CD05E48101}" type="presParOf" srcId="{115822EB-76B0-4CD6-9B79-B920B53AD838}" destId="{80E12F42-071C-432A-9537-FC1D4426D5EE}" srcOrd="0" destOrd="0" presId="urn:microsoft.com/office/officeart/2005/8/layout/vList5"/>
    <dgm:cxn modelId="{9204AB4D-D185-41C2-8BFE-4BA4C999929A}" type="presParOf" srcId="{FFDFB839-210A-4436-AA56-11E0FEFDF67D}" destId="{B7A59C20-BADF-4BAC-9A75-E52681843190}" srcOrd="1" destOrd="0" presId="urn:microsoft.com/office/officeart/2005/8/layout/vList5"/>
    <dgm:cxn modelId="{26834415-28A7-4F79-B621-72884DCE6C96}" type="presParOf" srcId="{FFDFB839-210A-4436-AA56-11E0FEFDF67D}" destId="{4C7054CB-4AD5-4A3B-98CA-1A6E41AAD786}" srcOrd="2" destOrd="0" presId="urn:microsoft.com/office/officeart/2005/8/layout/vList5"/>
    <dgm:cxn modelId="{84E2F30D-EA28-4910-9D04-4BC8C8D08960}" type="presParOf" srcId="{4C7054CB-4AD5-4A3B-98CA-1A6E41AAD786}" destId="{086A5EC3-CC0E-459E-9763-50AE9A3E97D3}" srcOrd="0" destOrd="0" presId="urn:microsoft.com/office/officeart/2005/8/layout/vList5"/>
    <dgm:cxn modelId="{30B49C43-AFC7-4D0D-8409-B49B9F937DDC}" type="presParOf" srcId="{FFDFB839-210A-4436-AA56-11E0FEFDF67D}" destId="{B9C88C80-88B3-4521-8EE0-F5FD6EEE7597}" srcOrd="3" destOrd="0" presId="urn:microsoft.com/office/officeart/2005/8/layout/vList5"/>
    <dgm:cxn modelId="{6752D5CE-ABF9-4AF3-ADA0-7B331F92B70F}" type="presParOf" srcId="{FFDFB839-210A-4436-AA56-11E0FEFDF67D}" destId="{D731575A-8B18-42F8-8B02-804E84D6A48B}" srcOrd="4" destOrd="0" presId="urn:microsoft.com/office/officeart/2005/8/layout/vList5"/>
    <dgm:cxn modelId="{252BDA83-CCD3-4325-ACE5-371B5147E9C3}" type="presParOf" srcId="{D731575A-8B18-42F8-8B02-804E84D6A48B}" destId="{15273551-82E1-4F67-981B-6556C00BC587}" srcOrd="0" destOrd="0" presId="urn:microsoft.com/office/officeart/2005/8/layout/vList5"/>
    <dgm:cxn modelId="{0C8489E7-0E24-439F-A6C3-B94539BA9D68}" type="presParOf" srcId="{FFDFB839-210A-4436-AA56-11E0FEFDF67D}" destId="{29800061-5ADC-4FD1-9D71-B4AC9EAE129A}" srcOrd="5" destOrd="0" presId="urn:microsoft.com/office/officeart/2005/8/layout/vList5"/>
    <dgm:cxn modelId="{CCE1FAA0-47DF-4B48-8BC6-F02045BF6E59}" type="presParOf" srcId="{FFDFB839-210A-4436-AA56-11E0FEFDF67D}" destId="{844493F6-1A50-4E4A-9729-034C8E33552A}" srcOrd="6" destOrd="0" presId="urn:microsoft.com/office/officeart/2005/8/layout/vList5"/>
    <dgm:cxn modelId="{3A7D7C6A-BA28-432F-A80A-381197A2084E}" type="presParOf" srcId="{844493F6-1A50-4E4A-9729-034C8E33552A}" destId="{FE577321-3E9E-47AC-99AA-8E57156E9724}" srcOrd="0" destOrd="0" presId="urn:microsoft.com/office/officeart/2005/8/layout/vList5"/>
    <dgm:cxn modelId="{EF4593BC-337A-47BD-88CD-ED96A252AA70}" type="presParOf" srcId="{FFDFB839-210A-4436-AA56-11E0FEFDF67D}" destId="{36F94891-1062-482A-AA20-10A2EEDAF64E}" srcOrd="7" destOrd="0" presId="urn:microsoft.com/office/officeart/2005/8/layout/vList5"/>
    <dgm:cxn modelId="{6FD105FB-75CF-4A8F-B33C-6845BA734985}" type="presParOf" srcId="{FFDFB839-210A-4436-AA56-11E0FEFDF67D}" destId="{A8264272-BDAD-491D-BE77-5859A2DB9263}" srcOrd="8" destOrd="0" presId="urn:microsoft.com/office/officeart/2005/8/layout/vList5"/>
    <dgm:cxn modelId="{99016C9E-2176-4AA7-95B5-395A9AE4138D}" type="presParOf" srcId="{A8264272-BDAD-491D-BE77-5859A2DB9263}" destId="{869EB72F-689B-417A-BE52-351B432DEC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3D4388-3966-4A17-A261-AE6793B5D20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04F6477-42E8-4057-A56D-92424456A517}">
      <dgm:prSet/>
      <dgm:spPr/>
      <dgm:t>
        <a:bodyPr/>
        <a:lstStyle/>
        <a:p>
          <a:r>
            <a:rPr lang="hu-HU"/>
            <a:t>Elérhetővé teszi az észleléseket az ágens programja számára</a:t>
          </a:r>
          <a:endParaRPr lang="en-US"/>
        </a:p>
      </dgm:t>
    </dgm:pt>
    <dgm:pt modelId="{E1168EAC-69DC-4C30-A54E-2061B4021289}" type="parTrans" cxnId="{7173E7F8-FF65-48CC-8ED5-1072021BB45B}">
      <dgm:prSet/>
      <dgm:spPr/>
      <dgm:t>
        <a:bodyPr/>
        <a:lstStyle/>
        <a:p>
          <a:endParaRPr lang="en-US"/>
        </a:p>
      </dgm:t>
    </dgm:pt>
    <dgm:pt modelId="{B08C4902-40E2-490E-85CE-21AA1C4E340A}" type="sibTrans" cxnId="{7173E7F8-FF65-48CC-8ED5-1072021BB45B}">
      <dgm:prSet/>
      <dgm:spPr/>
      <dgm:t>
        <a:bodyPr/>
        <a:lstStyle/>
        <a:p>
          <a:endParaRPr lang="en-US"/>
        </a:p>
      </dgm:t>
    </dgm:pt>
    <dgm:pt modelId="{81D932EF-04E8-404C-AE01-0E64E78C1059}">
      <dgm:prSet/>
      <dgm:spPr/>
      <dgm:t>
        <a:bodyPr/>
        <a:lstStyle/>
        <a:p>
          <a:r>
            <a:rPr lang="hu-HU"/>
            <a:t>Futtatja</a:t>
          </a:r>
          <a:endParaRPr lang="en-US"/>
        </a:p>
      </dgm:t>
    </dgm:pt>
    <dgm:pt modelId="{DD2D9DBA-EB57-4E6E-B412-6376007465A3}" type="parTrans" cxnId="{5864FF00-D034-4128-B76D-5A9499822E39}">
      <dgm:prSet/>
      <dgm:spPr/>
      <dgm:t>
        <a:bodyPr/>
        <a:lstStyle/>
        <a:p>
          <a:endParaRPr lang="en-US"/>
        </a:p>
      </dgm:t>
    </dgm:pt>
    <dgm:pt modelId="{709FE52A-27D8-472C-B16E-B056DBAE6974}" type="sibTrans" cxnId="{5864FF00-D034-4128-B76D-5A9499822E39}">
      <dgm:prSet/>
      <dgm:spPr/>
      <dgm:t>
        <a:bodyPr/>
        <a:lstStyle/>
        <a:p>
          <a:endParaRPr lang="en-US"/>
        </a:p>
      </dgm:t>
    </dgm:pt>
    <dgm:pt modelId="{ABE88DCD-FEEB-4898-8FD2-973531D7A6C3}">
      <dgm:prSet/>
      <dgm:spPr/>
      <dgm:t>
        <a:bodyPr/>
        <a:lstStyle/>
        <a:p>
          <a:r>
            <a:rPr lang="hu-HU"/>
            <a:t>Cselekvéseket a beavatkozók felé továbbítja</a:t>
          </a:r>
          <a:endParaRPr lang="en-US"/>
        </a:p>
      </dgm:t>
    </dgm:pt>
    <dgm:pt modelId="{4FBB60F1-2FA5-4E17-8DDC-48D18F60C7D4}" type="parTrans" cxnId="{668F7986-A4D0-441E-8213-BA7150E1EB5C}">
      <dgm:prSet/>
      <dgm:spPr/>
      <dgm:t>
        <a:bodyPr/>
        <a:lstStyle/>
        <a:p>
          <a:endParaRPr lang="en-US"/>
        </a:p>
      </dgm:t>
    </dgm:pt>
    <dgm:pt modelId="{8B9E2437-89BE-48B0-B44E-CE3487A0427E}" type="sibTrans" cxnId="{668F7986-A4D0-441E-8213-BA7150E1EB5C}">
      <dgm:prSet/>
      <dgm:spPr/>
      <dgm:t>
        <a:bodyPr/>
        <a:lstStyle/>
        <a:p>
          <a:endParaRPr lang="en-US"/>
        </a:p>
      </dgm:t>
    </dgm:pt>
    <dgm:pt modelId="{8DAEEAB0-5D96-4F45-9548-13469E6F4E0A}" type="pres">
      <dgm:prSet presAssocID="{793D4388-3966-4A17-A261-AE6793B5D2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2B621A02-C8B1-4367-8129-ABDCAE88633F}" type="pres">
      <dgm:prSet presAssocID="{E04F6477-42E8-4057-A56D-92424456A51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ACDB6251-CDDD-4885-ABDC-97E6D639EFCA}" type="pres">
      <dgm:prSet presAssocID="{B08C4902-40E2-490E-85CE-21AA1C4E340A}" presName="spacer" presStyleCnt="0"/>
      <dgm:spPr/>
    </dgm:pt>
    <dgm:pt modelId="{D6A3D907-2205-4B2D-9F03-2C46D16F5E7A}" type="pres">
      <dgm:prSet presAssocID="{81D932EF-04E8-404C-AE01-0E64E78C105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76B2BC4-410E-4501-BBA7-08C41A8901E5}" type="pres">
      <dgm:prSet presAssocID="{709FE52A-27D8-472C-B16E-B056DBAE6974}" presName="spacer" presStyleCnt="0"/>
      <dgm:spPr/>
    </dgm:pt>
    <dgm:pt modelId="{0FA24995-7AD4-47FE-993D-B04C8058D179}" type="pres">
      <dgm:prSet presAssocID="{ABE88DCD-FEEB-4898-8FD2-973531D7A6C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436F1A92-EA16-42A7-85D0-0DAB45F3E781}" type="presOf" srcId="{E04F6477-42E8-4057-A56D-92424456A517}" destId="{2B621A02-C8B1-4367-8129-ABDCAE88633F}" srcOrd="0" destOrd="0" presId="urn:microsoft.com/office/officeart/2005/8/layout/vList2"/>
    <dgm:cxn modelId="{8F4FCC98-FD4D-4FF1-B609-96FD5003CBD2}" type="presOf" srcId="{793D4388-3966-4A17-A261-AE6793B5D201}" destId="{8DAEEAB0-5D96-4F45-9548-13469E6F4E0A}" srcOrd="0" destOrd="0" presId="urn:microsoft.com/office/officeart/2005/8/layout/vList2"/>
    <dgm:cxn modelId="{7173E7F8-FF65-48CC-8ED5-1072021BB45B}" srcId="{793D4388-3966-4A17-A261-AE6793B5D201}" destId="{E04F6477-42E8-4057-A56D-92424456A517}" srcOrd="0" destOrd="0" parTransId="{E1168EAC-69DC-4C30-A54E-2061B4021289}" sibTransId="{B08C4902-40E2-490E-85CE-21AA1C4E340A}"/>
    <dgm:cxn modelId="{E295ECCA-4B9C-4A6D-9F4D-6691859CA02C}" type="presOf" srcId="{81D932EF-04E8-404C-AE01-0E64E78C1059}" destId="{D6A3D907-2205-4B2D-9F03-2C46D16F5E7A}" srcOrd="0" destOrd="0" presId="urn:microsoft.com/office/officeart/2005/8/layout/vList2"/>
    <dgm:cxn modelId="{668F7986-A4D0-441E-8213-BA7150E1EB5C}" srcId="{793D4388-3966-4A17-A261-AE6793B5D201}" destId="{ABE88DCD-FEEB-4898-8FD2-973531D7A6C3}" srcOrd="2" destOrd="0" parTransId="{4FBB60F1-2FA5-4E17-8DDC-48D18F60C7D4}" sibTransId="{8B9E2437-89BE-48B0-B44E-CE3487A0427E}"/>
    <dgm:cxn modelId="{5864FF00-D034-4128-B76D-5A9499822E39}" srcId="{793D4388-3966-4A17-A261-AE6793B5D201}" destId="{81D932EF-04E8-404C-AE01-0E64E78C1059}" srcOrd="1" destOrd="0" parTransId="{DD2D9DBA-EB57-4E6E-B412-6376007465A3}" sibTransId="{709FE52A-27D8-472C-B16E-B056DBAE6974}"/>
    <dgm:cxn modelId="{01129095-EA7B-43FC-9FFB-B98BF6815E4B}" type="presOf" srcId="{ABE88DCD-FEEB-4898-8FD2-973531D7A6C3}" destId="{0FA24995-7AD4-47FE-993D-B04C8058D179}" srcOrd="0" destOrd="0" presId="urn:microsoft.com/office/officeart/2005/8/layout/vList2"/>
    <dgm:cxn modelId="{F9A6BFF6-85BE-4571-BD41-6A731DC93258}" type="presParOf" srcId="{8DAEEAB0-5D96-4F45-9548-13469E6F4E0A}" destId="{2B621A02-C8B1-4367-8129-ABDCAE88633F}" srcOrd="0" destOrd="0" presId="urn:microsoft.com/office/officeart/2005/8/layout/vList2"/>
    <dgm:cxn modelId="{860091BB-D82E-456E-8397-A58470950019}" type="presParOf" srcId="{8DAEEAB0-5D96-4F45-9548-13469E6F4E0A}" destId="{ACDB6251-CDDD-4885-ABDC-97E6D639EFCA}" srcOrd="1" destOrd="0" presId="urn:microsoft.com/office/officeart/2005/8/layout/vList2"/>
    <dgm:cxn modelId="{E917D623-349D-42F0-A539-9B15DC0DA29D}" type="presParOf" srcId="{8DAEEAB0-5D96-4F45-9548-13469E6F4E0A}" destId="{D6A3D907-2205-4B2D-9F03-2C46D16F5E7A}" srcOrd="2" destOrd="0" presId="urn:microsoft.com/office/officeart/2005/8/layout/vList2"/>
    <dgm:cxn modelId="{9584CB20-0135-467B-82C0-1C3DB74C4A3A}" type="presParOf" srcId="{8DAEEAB0-5D96-4F45-9548-13469E6F4E0A}" destId="{B76B2BC4-410E-4501-BBA7-08C41A8901E5}" srcOrd="3" destOrd="0" presId="urn:microsoft.com/office/officeart/2005/8/layout/vList2"/>
    <dgm:cxn modelId="{01885065-C139-4545-A009-B09635AA73D0}" type="presParOf" srcId="{8DAEEAB0-5D96-4F45-9548-13469E6F4E0A}" destId="{0FA24995-7AD4-47FE-993D-B04C8058D1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BB0FF2-BA77-4B02-8207-31078426476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42F815B-BCF9-44EE-806C-44AE8BDD6F2B}">
      <dgm:prSet/>
      <dgm:spPr/>
      <dgm:t>
        <a:bodyPr/>
        <a:lstStyle/>
        <a:p>
          <a:r>
            <a:rPr lang="hu-HU"/>
            <a:t>TensorFlow, Pytorch</a:t>
          </a:r>
          <a:endParaRPr lang="en-US"/>
        </a:p>
      </dgm:t>
    </dgm:pt>
    <dgm:pt modelId="{C4610A67-09BE-4EBA-8A53-A98F7350031F}" type="parTrans" cxnId="{2B618A60-47EE-46B6-8912-5BF6B4BDFEF4}">
      <dgm:prSet/>
      <dgm:spPr/>
      <dgm:t>
        <a:bodyPr/>
        <a:lstStyle/>
        <a:p>
          <a:endParaRPr lang="en-US"/>
        </a:p>
      </dgm:t>
    </dgm:pt>
    <dgm:pt modelId="{803042D4-287C-47CB-8582-AA8F07C882D1}" type="sibTrans" cxnId="{2B618A60-47EE-46B6-8912-5BF6B4BDFEF4}">
      <dgm:prSet/>
      <dgm:spPr/>
      <dgm:t>
        <a:bodyPr/>
        <a:lstStyle/>
        <a:p>
          <a:endParaRPr lang="en-US"/>
        </a:p>
      </dgm:t>
    </dgm:pt>
    <dgm:pt modelId="{CD35B28F-5B0D-40C7-961A-D8825F0B941D}">
      <dgm:prSet/>
      <dgm:spPr/>
      <dgm:t>
        <a:bodyPr/>
        <a:lstStyle/>
        <a:p>
          <a:r>
            <a:rPr lang="hu-HU"/>
            <a:t>Gyorsítók, mint pl az ONNX Runtime</a:t>
          </a:r>
          <a:endParaRPr lang="en-US"/>
        </a:p>
      </dgm:t>
    </dgm:pt>
    <dgm:pt modelId="{8987C185-7154-4A4E-A70C-DE0C520ED8D7}" type="parTrans" cxnId="{7318666A-A009-4AB1-8BCE-81FCD7EB417E}">
      <dgm:prSet/>
      <dgm:spPr/>
      <dgm:t>
        <a:bodyPr/>
        <a:lstStyle/>
        <a:p>
          <a:endParaRPr lang="en-US"/>
        </a:p>
      </dgm:t>
    </dgm:pt>
    <dgm:pt modelId="{32F61625-0DF2-4E11-B57B-1C5D576B031E}" type="sibTrans" cxnId="{7318666A-A009-4AB1-8BCE-81FCD7EB417E}">
      <dgm:prSet/>
      <dgm:spPr/>
      <dgm:t>
        <a:bodyPr/>
        <a:lstStyle/>
        <a:p>
          <a:endParaRPr lang="en-US"/>
        </a:p>
      </dgm:t>
    </dgm:pt>
    <dgm:pt modelId="{56F5C09C-1802-443B-8DD2-F9596F7AEEC2}" type="pres">
      <dgm:prSet presAssocID="{C8BB0FF2-BA77-4B02-8207-31078426476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7A0A286D-11C4-4EFC-A011-BA41C1AA600B}" type="pres">
      <dgm:prSet presAssocID="{542F815B-BCF9-44EE-806C-44AE8BDD6F2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D3A1951-8547-4FB6-9398-179433578DEE}" type="pres">
      <dgm:prSet presAssocID="{803042D4-287C-47CB-8582-AA8F07C882D1}" presName="sibTrans" presStyleCnt="0"/>
      <dgm:spPr/>
    </dgm:pt>
    <dgm:pt modelId="{F0833CB6-E3AD-49EF-8DC2-DC1CB15F0A33}" type="pres">
      <dgm:prSet presAssocID="{CD35B28F-5B0D-40C7-961A-D8825F0B941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691E407E-AE43-471E-BE02-8764F3985827}" type="presOf" srcId="{542F815B-BCF9-44EE-806C-44AE8BDD6F2B}" destId="{7A0A286D-11C4-4EFC-A011-BA41C1AA600B}" srcOrd="0" destOrd="0" presId="urn:microsoft.com/office/officeart/2005/8/layout/default"/>
    <dgm:cxn modelId="{59C83785-2B02-4299-9FD4-0454F44F9EB5}" type="presOf" srcId="{CD35B28F-5B0D-40C7-961A-D8825F0B941D}" destId="{F0833CB6-E3AD-49EF-8DC2-DC1CB15F0A33}" srcOrd="0" destOrd="0" presId="urn:microsoft.com/office/officeart/2005/8/layout/default"/>
    <dgm:cxn modelId="{2B618A60-47EE-46B6-8912-5BF6B4BDFEF4}" srcId="{C8BB0FF2-BA77-4B02-8207-310784264768}" destId="{542F815B-BCF9-44EE-806C-44AE8BDD6F2B}" srcOrd="0" destOrd="0" parTransId="{C4610A67-09BE-4EBA-8A53-A98F7350031F}" sibTransId="{803042D4-287C-47CB-8582-AA8F07C882D1}"/>
    <dgm:cxn modelId="{25752B5E-7F56-4A21-918E-7218B5C508D0}" type="presOf" srcId="{C8BB0FF2-BA77-4B02-8207-310784264768}" destId="{56F5C09C-1802-443B-8DD2-F9596F7AEEC2}" srcOrd="0" destOrd="0" presId="urn:microsoft.com/office/officeart/2005/8/layout/default"/>
    <dgm:cxn modelId="{7318666A-A009-4AB1-8BCE-81FCD7EB417E}" srcId="{C8BB0FF2-BA77-4B02-8207-310784264768}" destId="{CD35B28F-5B0D-40C7-961A-D8825F0B941D}" srcOrd="1" destOrd="0" parTransId="{8987C185-7154-4A4E-A70C-DE0C520ED8D7}" sibTransId="{32F61625-0DF2-4E11-B57B-1C5D576B031E}"/>
    <dgm:cxn modelId="{703BE544-C0B8-4B0C-8BD2-B0C7148365A5}" type="presParOf" srcId="{56F5C09C-1802-443B-8DD2-F9596F7AEEC2}" destId="{7A0A286D-11C4-4EFC-A011-BA41C1AA600B}" srcOrd="0" destOrd="0" presId="urn:microsoft.com/office/officeart/2005/8/layout/default"/>
    <dgm:cxn modelId="{50F9CBE9-E56C-4A7D-870A-3736AD5436DC}" type="presParOf" srcId="{56F5C09C-1802-443B-8DD2-F9596F7AEEC2}" destId="{6D3A1951-8547-4FB6-9398-179433578DEE}" srcOrd="1" destOrd="0" presId="urn:microsoft.com/office/officeart/2005/8/layout/default"/>
    <dgm:cxn modelId="{18136935-CF34-4FC0-8CA4-A2AB6E043D06}" type="presParOf" srcId="{56F5C09C-1802-443B-8DD2-F9596F7AEEC2}" destId="{F0833CB6-E3AD-49EF-8DC2-DC1CB15F0A3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56DD87-0B57-4EA1-8F40-71CB3F1B381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87F3B6F-4662-46F2-848E-29990FA7A411}">
      <dgm:prSet/>
      <dgm:spPr/>
      <dgm:t>
        <a:bodyPr/>
        <a:lstStyle/>
        <a:p>
          <a:r>
            <a:rPr lang="hu-HU"/>
            <a:t>Felügyelt tanulás</a:t>
          </a:r>
          <a:endParaRPr lang="en-US"/>
        </a:p>
      </dgm:t>
    </dgm:pt>
    <dgm:pt modelId="{7DA49446-529A-452E-9287-3CBBCF52859A}" type="parTrans" cxnId="{42EE59F9-F275-4C6E-AD33-7EB90CAC25F3}">
      <dgm:prSet/>
      <dgm:spPr/>
      <dgm:t>
        <a:bodyPr/>
        <a:lstStyle/>
        <a:p>
          <a:endParaRPr lang="en-US"/>
        </a:p>
      </dgm:t>
    </dgm:pt>
    <dgm:pt modelId="{25D717B5-1F95-4A3E-B323-9B2693046689}" type="sibTrans" cxnId="{42EE59F9-F275-4C6E-AD33-7EB90CAC25F3}">
      <dgm:prSet/>
      <dgm:spPr/>
      <dgm:t>
        <a:bodyPr/>
        <a:lstStyle/>
        <a:p>
          <a:endParaRPr lang="en-US"/>
        </a:p>
      </dgm:t>
    </dgm:pt>
    <dgm:pt modelId="{14F94F67-1058-4DE4-BE11-E20D7C5F073B}">
      <dgm:prSet/>
      <dgm:spPr/>
      <dgm:t>
        <a:bodyPr/>
        <a:lstStyle/>
        <a:p>
          <a:r>
            <a:rPr lang="hu-HU"/>
            <a:t>Felügyelet nélküli tanulás</a:t>
          </a:r>
          <a:endParaRPr lang="en-US"/>
        </a:p>
      </dgm:t>
    </dgm:pt>
    <dgm:pt modelId="{056E0DE1-3CBE-4C9D-B08E-7E1306662C0D}" type="parTrans" cxnId="{FAE7FCCC-13B9-405F-AF05-E5A10CD80300}">
      <dgm:prSet/>
      <dgm:spPr/>
      <dgm:t>
        <a:bodyPr/>
        <a:lstStyle/>
        <a:p>
          <a:endParaRPr lang="en-US"/>
        </a:p>
      </dgm:t>
    </dgm:pt>
    <dgm:pt modelId="{B2A996B6-6349-4DB4-A05C-C68A7686660B}" type="sibTrans" cxnId="{FAE7FCCC-13B9-405F-AF05-E5A10CD80300}">
      <dgm:prSet/>
      <dgm:spPr/>
      <dgm:t>
        <a:bodyPr/>
        <a:lstStyle/>
        <a:p>
          <a:endParaRPr lang="en-US"/>
        </a:p>
      </dgm:t>
    </dgm:pt>
    <dgm:pt modelId="{BE7E1A7F-85C0-421F-B139-92F418753917}">
      <dgm:prSet/>
      <dgm:spPr/>
      <dgm:t>
        <a:bodyPr/>
        <a:lstStyle/>
        <a:p>
          <a:r>
            <a:rPr lang="hu-HU"/>
            <a:t>Megerősítő tanulás</a:t>
          </a:r>
          <a:endParaRPr lang="en-US"/>
        </a:p>
      </dgm:t>
    </dgm:pt>
    <dgm:pt modelId="{1885D1FE-E606-49CB-9D5B-13A5E3B2707A}" type="parTrans" cxnId="{48AAD4B3-F0F4-4620-8CD0-7F2AC5CD6BFB}">
      <dgm:prSet/>
      <dgm:spPr/>
      <dgm:t>
        <a:bodyPr/>
        <a:lstStyle/>
        <a:p>
          <a:endParaRPr lang="en-US"/>
        </a:p>
      </dgm:t>
    </dgm:pt>
    <dgm:pt modelId="{91C8B905-2431-4E2E-B91D-DBFA50745E3E}" type="sibTrans" cxnId="{48AAD4B3-F0F4-4620-8CD0-7F2AC5CD6BFB}">
      <dgm:prSet/>
      <dgm:spPr/>
      <dgm:t>
        <a:bodyPr/>
        <a:lstStyle/>
        <a:p>
          <a:endParaRPr lang="en-US"/>
        </a:p>
      </dgm:t>
    </dgm:pt>
    <dgm:pt modelId="{D398B071-3947-4717-8C26-4D61EB9BC3F9}">
      <dgm:prSet/>
      <dgm:spPr/>
      <dgm:t>
        <a:bodyPr/>
        <a:lstStyle/>
        <a:p>
          <a:r>
            <a:rPr lang="hu-HU"/>
            <a:t>Mély megerősítő tanulás</a:t>
          </a:r>
          <a:endParaRPr lang="en-US"/>
        </a:p>
      </dgm:t>
    </dgm:pt>
    <dgm:pt modelId="{B6744EE5-A981-42B3-86A7-8ED83322DB80}" type="parTrans" cxnId="{0D1D1719-F664-4B17-A61C-7AC1DEFDB8CB}">
      <dgm:prSet/>
      <dgm:spPr/>
      <dgm:t>
        <a:bodyPr/>
        <a:lstStyle/>
        <a:p>
          <a:endParaRPr lang="en-US"/>
        </a:p>
      </dgm:t>
    </dgm:pt>
    <dgm:pt modelId="{2D7D40B8-3D11-4A86-81DF-553C8AC88A1E}" type="sibTrans" cxnId="{0D1D1719-F664-4B17-A61C-7AC1DEFDB8CB}">
      <dgm:prSet/>
      <dgm:spPr/>
      <dgm:t>
        <a:bodyPr/>
        <a:lstStyle/>
        <a:p>
          <a:endParaRPr lang="en-US"/>
        </a:p>
      </dgm:t>
    </dgm:pt>
    <dgm:pt modelId="{41E82B38-6BD0-4042-BB8C-86A9136B13F2}" type="pres">
      <dgm:prSet presAssocID="{0356DD87-0B57-4EA1-8F40-71CB3F1B381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8E449E6C-5E70-459C-8DE4-C00F85C5998D}" type="pres">
      <dgm:prSet presAssocID="{687F3B6F-4662-46F2-848E-29990FA7A41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AB37684-0C5C-469B-AEC2-F1CBBADF5E1B}" type="pres">
      <dgm:prSet presAssocID="{25D717B5-1F95-4A3E-B323-9B2693046689}" presName="spacer" presStyleCnt="0"/>
      <dgm:spPr/>
    </dgm:pt>
    <dgm:pt modelId="{DCE230B5-F868-41CE-971C-62CBDB71E99E}" type="pres">
      <dgm:prSet presAssocID="{14F94F67-1058-4DE4-BE11-E20D7C5F073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684684A-68DA-4919-8E86-BD56EBDED027}" type="pres">
      <dgm:prSet presAssocID="{B2A996B6-6349-4DB4-A05C-C68A7686660B}" presName="spacer" presStyleCnt="0"/>
      <dgm:spPr/>
    </dgm:pt>
    <dgm:pt modelId="{D0D86966-045B-4FEE-96CE-E1B5E5F2831A}" type="pres">
      <dgm:prSet presAssocID="{BE7E1A7F-85C0-421F-B139-92F41875391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D4416CA-B236-40A5-B7AD-F53EB1C075D2}" type="pres">
      <dgm:prSet presAssocID="{91C8B905-2431-4E2E-B91D-DBFA50745E3E}" presName="spacer" presStyleCnt="0"/>
      <dgm:spPr/>
    </dgm:pt>
    <dgm:pt modelId="{FDF87EDA-A792-4EB5-9AA7-CFC87AEC667F}" type="pres">
      <dgm:prSet presAssocID="{D398B071-3947-4717-8C26-4D61EB9BC3F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8AEB948E-C32C-48A9-BC48-BF8808EF172A}" type="presOf" srcId="{BE7E1A7F-85C0-421F-B139-92F418753917}" destId="{D0D86966-045B-4FEE-96CE-E1B5E5F2831A}" srcOrd="0" destOrd="0" presId="urn:microsoft.com/office/officeart/2005/8/layout/vList2"/>
    <dgm:cxn modelId="{FAE7FCCC-13B9-405F-AF05-E5A10CD80300}" srcId="{0356DD87-0B57-4EA1-8F40-71CB3F1B3819}" destId="{14F94F67-1058-4DE4-BE11-E20D7C5F073B}" srcOrd="1" destOrd="0" parTransId="{056E0DE1-3CBE-4C9D-B08E-7E1306662C0D}" sibTransId="{B2A996B6-6349-4DB4-A05C-C68A7686660B}"/>
    <dgm:cxn modelId="{4B44499E-58CD-4A4A-B2D9-A3C358EAFDD6}" type="presOf" srcId="{687F3B6F-4662-46F2-848E-29990FA7A411}" destId="{8E449E6C-5E70-459C-8DE4-C00F85C5998D}" srcOrd="0" destOrd="0" presId="urn:microsoft.com/office/officeart/2005/8/layout/vList2"/>
    <dgm:cxn modelId="{6BA1CE23-9D63-4778-BDE9-55098650D8AC}" type="presOf" srcId="{0356DD87-0B57-4EA1-8F40-71CB3F1B3819}" destId="{41E82B38-6BD0-4042-BB8C-86A9136B13F2}" srcOrd="0" destOrd="0" presId="urn:microsoft.com/office/officeart/2005/8/layout/vList2"/>
    <dgm:cxn modelId="{48AAD4B3-F0F4-4620-8CD0-7F2AC5CD6BFB}" srcId="{0356DD87-0B57-4EA1-8F40-71CB3F1B3819}" destId="{BE7E1A7F-85C0-421F-B139-92F418753917}" srcOrd="2" destOrd="0" parTransId="{1885D1FE-E606-49CB-9D5B-13A5E3B2707A}" sibTransId="{91C8B905-2431-4E2E-B91D-DBFA50745E3E}"/>
    <dgm:cxn modelId="{0D1D1719-F664-4B17-A61C-7AC1DEFDB8CB}" srcId="{0356DD87-0B57-4EA1-8F40-71CB3F1B3819}" destId="{D398B071-3947-4717-8C26-4D61EB9BC3F9}" srcOrd="3" destOrd="0" parTransId="{B6744EE5-A981-42B3-86A7-8ED83322DB80}" sibTransId="{2D7D40B8-3D11-4A86-81DF-553C8AC88A1E}"/>
    <dgm:cxn modelId="{36E09C2B-78EC-47B9-ADD9-2FD396B813BB}" type="presOf" srcId="{14F94F67-1058-4DE4-BE11-E20D7C5F073B}" destId="{DCE230B5-F868-41CE-971C-62CBDB71E99E}" srcOrd="0" destOrd="0" presId="urn:microsoft.com/office/officeart/2005/8/layout/vList2"/>
    <dgm:cxn modelId="{42EE59F9-F275-4C6E-AD33-7EB90CAC25F3}" srcId="{0356DD87-0B57-4EA1-8F40-71CB3F1B3819}" destId="{687F3B6F-4662-46F2-848E-29990FA7A411}" srcOrd="0" destOrd="0" parTransId="{7DA49446-529A-452E-9287-3CBBCF52859A}" sibTransId="{25D717B5-1F95-4A3E-B323-9B2693046689}"/>
    <dgm:cxn modelId="{830F6E13-02EE-433C-A2DD-0FF299834601}" type="presOf" srcId="{D398B071-3947-4717-8C26-4D61EB9BC3F9}" destId="{FDF87EDA-A792-4EB5-9AA7-CFC87AEC667F}" srcOrd="0" destOrd="0" presId="urn:microsoft.com/office/officeart/2005/8/layout/vList2"/>
    <dgm:cxn modelId="{9F8C284A-2362-479B-9832-166C5819D14B}" type="presParOf" srcId="{41E82B38-6BD0-4042-BB8C-86A9136B13F2}" destId="{8E449E6C-5E70-459C-8DE4-C00F85C5998D}" srcOrd="0" destOrd="0" presId="urn:microsoft.com/office/officeart/2005/8/layout/vList2"/>
    <dgm:cxn modelId="{5338019F-7033-4D52-ACC2-79AFB9F46442}" type="presParOf" srcId="{41E82B38-6BD0-4042-BB8C-86A9136B13F2}" destId="{FAB37684-0C5C-469B-AEC2-F1CBBADF5E1B}" srcOrd="1" destOrd="0" presId="urn:microsoft.com/office/officeart/2005/8/layout/vList2"/>
    <dgm:cxn modelId="{B7F42475-F138-4632-923B-D1229BAD83A7}" type="presParOf" srcId="{41E82B38-6BD0-4042-BB8C-86A9136B13F2}" destId="{DCE230B5-F868-41CE-971C-62CBDB71E99E}" srcOrd="2" destOrd="0" presId="urn:microsoft.com/office/officeart/2005/8/layout/vList2"/>
    <dgm:cxn modelId="{0BB74ED8-261C-4526-89C9-704029903F3C}" type="presParOf" srcId="{41E82B38-6BD0-4042-BB8C-86A9136B13F2}" destId="{7684684A-68DA-4919-8E86-BD56EBDED027}" srcOrd="3" destOrd="0" presId="urn:microsoft.com/office/officeart/2005/8/layout/vList2"/>
    <dgm:cxn modelId="{7C4C098F-912D-4AE8-9324-772409F50E25}" type="presParOf" srcId="{41E82B38-6BD0-4042-BB8C-86A9136B13F2}" destId="{D0D86966-045B-4FEE-96CE-E1B5E5F2831A}" srcOrd="4" destOrd="0" presId="urn:microsoft.com/office/officeart/2005/8/layout/vList2"/>
    <dgm:cxn modelId="{288D4C64-FAF7-48D8-B0F0-7C30FC24068F}" type="presParOf" srcId="{41E82B38-6BD0-4042-BB8C-86A9136B13F2}" destId="{6D4416CA-B236-40A5-B7AD-F53EB1C075D2}" srcOrd="5" destOrd="0" presId="urn:microsoft.com/office/officeart/2005/8/layout/vList2"/>
    <dgm:cxn modelId="{62493E7F-CF1C-46E7-884F-F515E6FD2975}" type="presParOf" srcId="{41E82B38-6BD0-4042-BB8C-86A9136B13F2}" destId="{FDF87EDA-A792-4EB5-9AA7-CFC87AEC667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4CEB0D-95A3-4CD5-BD2F-5ED14BFF70DD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7BAA7E0-13C7-4E59-AB56-2B3200E9F11D}">
      <dgm:prSet/>
      <dgm:spPr/>
      <dgm:t>
        <a:bodyPr/>
        <a:lstStyle/>
        <a:p>
          <a:r>
            <a:rPr lang="hu-HU" b="1"/>
            <a:t>Egészségügy:</a:t>
          </a:r>
          <a:endParaRPr lang="en-US"/>
        </a:p>
      </dgm:t>
    </dgm:pt>
    <dgm:pt modelId="{DF8DA643-3665-4868-A186-2FDE7AB78DD2}" type="parTrans" cxnId="{D19836BB-9EE0-474E-BBBC-50F0054DEAED}">
      <dgm:prSet/>
      <dgm:spPr/>
      <dgm:t>
        <a:bodyPr/>
        <a:lstStyle/>
        <a:p>
          <a:endParaRPr lang="en-US"/>
        </a:p>
      </dgm:t>
    </dgm:pt>
    <dgm:pt modelId="{AC15F9D7-9218-43D7-9F69-E6F23C825984}" type="sibTrans" cxnId="{D19836BB-9EE0-474E-BBBC-50F0054DEAED}">
      <dgm:prSet/>
      <dgm:spPr/>
      <dgm:t>
        <a:bodyPr/>
        <a:lstStyle/>
        <a:p>
          <a:endParaRPr lang="en-US"/>
        </a:p>
      </dgm:t>
    </dgm:pt>
    <dgm:pt modelId="{5D6FFAE3-9240-4873-B5CF-EA81FF48500B}">
      <dgm:prSet/>
      <dgm:spPr/>
      <dgm:t>
        <a:bodyPr/>
        <a:lstStyle/>
        <a:p>
          <a:r>
            <a:rPr lang="hu-HU"/>
            <a:t>Az AI segíthet az orvosoknak diagnosztizálni és kezelni betegségeket, valamint elősegítheti a gyógyszerek fejlesztését. Mindez elősegíti a gyorsabb és egyszerűbb betegkezelést.</a:t>
          </a:r>
          <a:endParaRPr lang="en-US"/>
        </a:p>
      </dgm:t>
    </dgm:pt>
    <dgm:pt modelId="{B961D256-5E01-4356-B829-904A6FCA801A}" type="parTrans" cxnId="{B494BA28-EB58-410F-8A24-25D75B964899}">
      <dgm:prSet/>
      <dgm:spPr/>
      <dgm:t>
        <a:bodyPr/>
        <a:lstStyle/>
        <a:p>
          <a:endParaRPr lang="en-US"/>
        </a:p>
      </dgm:t>
    </dgm:pt>
    <dgm:pt modelId="{5F6ABFCE-F640-40FC-91B6-227A644ACC79}" type="sibTrans" cxnId="{B494BA28-EB58-410F-8A24-25D75B964899}">
      <dgm:prSet/>
      <dgm:spPr/>
      <dgm:t>
        <a:bodyPr/>
        <a:lstStyle/>
        <a:p>
          <a:endParaRPr lang="en-US"/>
        </a:p>
      </dgm:t>
    </dgm:pt>
    <dgm:pt modelId="{7C784B60-4059-4C92-A8ED-97A564A7A969}">
      <dgm:prSet/>
      <dgm:spPr/>
      <dgm:t>
        <a:bodyPr/>
        <a:lstStyle/>
        <a:p>
          <a:r>
            <a:rPr lang="hu-HU"/>
            <a:t>Autonóm járművek:</a:t>
          </a:r>
          <a:endParaRPr lang="en-US"/>
        </a:p>
      </dgm:t>
    </dgm:pt>
    <dgm:pt modelId="{187CC3A2-7B71-43C1-93D7-F0093716E1F8}" type="parTrans" cxnId="{FA1C6971-135F-4447-BA36-03BDFD03BBEB}">
      <dgm:prSet/>
      <dgm:spPr/>
      <dgm:t>
        <a:bodyPr/>
        <a:lstStyle/>
        <a:p>
          <a:endParaRPr lang="en-US"/>
        </a:p>
      </dgm:t>
    </dgm:pt>
    <dgm:pt modelId="{FD2373FB-E1F6-4C70-A6D0-51D33E11A3EB}" type="sibTrans" cxnId="{FA1C6971-135F-4447-BA36-03BDFD03BBEB}">
      <dgm:prSet/>
      <dgm:spPr/>
      <dgm:t>
        <a:bodyPr/>
        <a:lstStyle/>
        <a:p>
          <a:endParaRPr lang="en-US"/>
        </a:p>
      </dgm:t>
    </dgm:pt>
    <dgm:pt modelId="{495AD0D6-375D-4AFF-9470-83A5474EFA3F}">
      <dgm:prSet/>
      <dgm:spPr/>
      <dgm:t>
        <a:bodyPr/>
        <a:lstStyle/>
        <a:p>
          <a:r>
            <a:rPr lang="hu-HU"/>
            <a:t>Az önvezető autók és járművek terén az AI rendszerek segíthetnek a közlekedés biztonságosabbá és hatékonyabbá tételében, emellett mindez, korszakalkotó lépés lenne a járműgyártás terén.</a:t>
          </a:r>
          <a:endParaRPr lang="en-US"/>
        </a:p>
      </dgm:t>
    </dgm:pt>
    <dgm:pt modelId="{C705C0F9-BCB8-4C6B-9BC7-C171DBD913E8}" type="parTrans" cxnId="{E5ABF0B3-9E45-47C5-A130-ECC11651D44D}">
      <dgm:prSet/>
      <dgm:spPr/>
      <dgm:t>
        <a:bodyPr/>
        <a:lstStyle/>
        <a:p>
          <a:endParaRPr lang="en-US"/>
        </a:p>
      </dgm:t>
    </dgm:pt>
    <dgm:pt modelId="{A9EBC2B2-429F-4249-B952-9390E218B456}" type="sibTrans" cxnId="{E5ABF0B3-9E45-47C5-A130-ECC11651D44D}">
      <dgm:prSet/>
      <dgm:spPr/>
      <dgm:t>
        <a:bodyPr/>
        <a:lstStyle/>
        <a:p>
          <a:endParaRPr lang="en-US"/>
        </a:p>
      </dgm:t>
    </dgm:pt>
    <dgm:pt modelId="{CBBD86C4-21D1-4196-ADDD-7841E59CDF4D}">
      <dgm:prSet/>
      <dgm:spPr/>
      <dgm:t>
        <a:bodyPr/>
        <a:lstStyle/>
        <a:p>
          <a:r>
            <a:rPr lang="hu-HU" b="1"/>
            <a:t>Energiahatékonyság:</a:t>
          </a:r>
          <a:endParaRPr lang="en-US"/>
        </a:p>
      </dgm:t>
    </dgm:pt>
    <dgm:pt modelId="{BAE662A7-2994-4FBF-A984-96104F896631}" type="parTrans" cxnId="{5E74E65C-4744-41BD-A4DE-95C32C6062BF}">
      <dgm:prSet/>
      <dgm:spPr/>
      <dgm:t>
        <a:bodyPr/>
        <a:lstStyle/>
        <a:p>
          <a:endParaRPr lang="en-US"/>
        </a:p>
      </dgm:t>
    </dgm:pt>
    <dgm:pt modelId="{3063F8F7-1D9B-4C16-B685-FBCBDD14DD0B}" type="sibTrans" cxnId="{5E74E65C-4744-41BD-A4DE-95C32C6062BF}">
      <dgm:prSet/>
      <dgm:spPr/>
      <dgm:t>
        <a:bodyPr/>
        <a:lstStyle/>
        <a:p>
          <a:endParaRPr lang="en-US"/>
        </a:p>
      </dgm:t>
    </dgm:pt>
    <dgm:pt modelId="{DB912577-14E0-4953-807E-45B2E95FE195}">
      <dgm:prSet/>
      <dgm:spPr/>
      <dgm:t>
        <a:bodyPr/>
        <a:lstStyle/>
        <a:p>
          <a:r>
            <a:rPr lang="hu-HU"/>
            <a:t>Az AI az energiafelhasználást optimalizálhatja a háztartásokban és az iparban, segítve a fenntarthatóságot, illetve csökkenti az energiapazarlást egyaránt.</a:t>
          </a:r>
          <a:endParaRPr lang="en-US"/>
        </a:p>
      </dgm:t>
    </dgm:pt>
    <dgm:pt modelId="{54E13EA2-43BB-4A3F-B809-6298F2B69098}" type="parTrans" cxnId="{34EC30A1-70FB-4B5C-BA25-0AAF9ED07356}">
      <dgm:prSet/>
      <dgm:spPr/>
      <dgm:t>
        <a:bodyPr/>
        <a:lstStyle/>
        <a:p>
          <a:endParaRPr lang="en-US"/>
        </a:p>
      </dgm:t>
    </dgm:pt>
    <dgm:pt modelId="{B3BD80B2-5898-4BA3-AC80-7119EBB79515}" type="sibTrans" cxnId="{34EC30A1-70FB-4B5C-BA25-0AAF9ED07356}">
      <dgm:prSet/>
      <dgm:spPr/>
      <dgm:t>
        <a:bodyPr/>
        <a:lstStyle/>
        <a:p>
          <a:endParaRPr lang="en-US"/>
        </a:p>
      </dgm:t>
    </dgm:pt>
    <dgm:pt modelId="{FF582878-95C7-4A95-9BD2-9AF420D1ECA2}">
      <dgm:prSet/>
      <dgm:spPr/>
      <dgm:t>
        <a:bodyPr/>
        <a:lstStyle/>
        <a:p>
          <a:r>
            <a:rPr lang="hu-HU" b="1"/>
            <a:t>Oktatás:</a:t>
          </a:r>
          <a:endParaRPr lang="en-US"/>
        </a:p>
      </dgm:t>
    </dgm:pt>
    <dgm:pt modelId="{F15BB6E3-D780-4044-881F-519784141C8B}" type="parTrans" cxnId="{AC82B8DF-7301-4C5A-AD4E-10242DC6603E}">
      <dgm:prSet/>
      <dgm:spPr/>
      <dgm:t>
        <a:bodyPr/>
        <a:lstStyle/>
        <a:p>
          <a:endParaRPr lang="en-US"/>
        </a:p>
      </dgm:t>
    </dgm:pt>
    <dgm:pt modelId="{9080C360-1AA6-4B9D-A633-720FE624836D}" type="sibTrans" cxnId="{AC82B8DF-7301-4C5A-AD4E-10242DC6603E}">
      <dgm:prSet/>
      <dgm:spPr/>
      <dgm:t>
        <a:bodyPr/>
        <a:lstStyle/>
        <a:p>
          <a:endParaRPr lang="en-US"/>
        </a:p>
      </dgm:t>
    </dgm:pt>
    <dgm:pt modelId="{369D3AC1-983E-4782-BA8A-0018BD4675FF}">
      <dgm:prSet/>
      <dgm:spPr/>
      <dgm:t>
        <a:bodyPr/>
        <a:lstStyle/>
        <a:p>
          <a:r>
            <a:rPr lang="hu-HU"/>
            <a:t>Az oktatás területén az AI lehetővé teheti a személyre szabott tanulási élményeket és oktatórendszereket, ezzel elősegítve a gyermekek fejlődését.</a:t>
          </a:r>
          <a:endParaRPr lang="en-US"/>
        </a:p>
      </dgm:t>
    </dgm:pt>
    <dgm:pt modelId="{1F08344A-ACD4-43C3-BD2A-6CC329D7053F}" type="parTrans" cxnId="{760B9C92-8B92-4EAD-B10B-DACF8D41E1A8}">
      <dgm:prSet/>
      <dgm:spPr/>
      <dgm:t>
        <a:bodyPr/>
        <a:lstStyle/>
        <a:p>
          <a:endParaRPr lang="en-US"/>
        </a:p>
      </dgm:t>
    </dgm:pt>
    <dgm:pt modelId="{5900F3A6-D59D-4B2D-8390-DDD277B5B9E8}" type="sibTrans" cxnId="{760B9C92-8B92-4EAD-B10B-DACF8D41E1A8}">
      <dgm:prSet/>
      <dgm:spPr/>
      <dgm:t>
        <a:bodyPr/>
        <a:lstStyle/>
        <a:p>
          <a:endParaRPr lang="en-US"/>
        </a:p>
      </dgm:t>
    </dgm:pt>
    <dgm:pt modelId="{53D62BCE-5B9A-4D4B-B942-8D30572CEF6F}" type="pres">
      <dgm:prSet presAssocID="{5D4CEB0D-95A3-4CD5-BD2F-5ED14BFF70D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A8F8D9D0-75EA-47DD-BF3D-27D8EB0CFD51}" type="pres">
      <dgm:prSet presAssocID="{87BAA7E0-13C7-4E59-AB56-2B3200E9F11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8D0B460-81EE-4F92-8C7D-965A5C56B492}" type="pres">
      <dgm:prSet presAssocID="{AC15F9D7-9218-43D7-9F69-E6F23C825984}" presName="sibTrans" presStyleLbl="sibTrans1D1" presStyleIdx="0" presStyleCnt="7"/>
      <dgm:spPr/>
      <dgm:t>
        <a:bodyPr/>
        <a:lstStyle/>
        <a:p>
          <a:endParaRPr lang="hu-HU"/>
        </a:p>
      </dgm:t>
    </dgm:pt>
    <dgm:pt modelId="{C0B96065-98F6-4072-8528-98E16276E5C9}" type="pres">
      <dgm:prSet presAssocID="{AC15F9D7-9218-43D7-9F69-E6F23C825984}" presName="connectorText" presStyleLbl="sibTrans1D1" presStyleIdx="0" presStyleCnt="7"/>
      <dgm:spPr/>
      <dgm:t>
        <a:bodyPr/>
        <a:lstStyle/>
        <a:p>
          <a:endParaRPr lang="hu-HU"/>
        </a:p>
      </dgm:t>
    </dgm:pt>
    <dgm:pt modelId="{A7AB7905-AA21-4CD7-92EF-6C6DE76FA778}" type="pres">
      <dgm:prSet presAssocID="{5D6FFAE3-9240-4873-B5CF-EA81FF48500B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ABA039B-983B-4F0F-BDBF-7C64A6C70DCF}" type="pres">
      <dgm:prSet presAssocID="{5F6ABFCE-F640-40FC-91B6-227A644ACC79}" presName="sibTrans" presStyleLbl="sibTrans1D1" presStyleIdx="1" presStyleCnt="7"/>
      <dgm:spPr/>
      <dgm:t>
        <a:bodyPr/>
        <a:lstStyle/>
        <a:p>
          <a:endParaRPr lang="hu-HU"/>
        </a:p>
      </dgm:t>
    </dgm:pt>
    <dgm:pt modelId="{ABC8A6AF-89DB-4709-94AF-E66517CFB2CC}" type="pres">
      <dgm:prSet presAssocID="{5F6ABFCE-F640-40FC-91B6-227A644ACC79}" presName="connectorText" presStyleLbl="sibTrans1D1" presStyleIdx="1" presStyleCnt="7"/>
      <dgm:spPr/>
      <dgm:t>
        <a:bodyPr/>
        <a:lstStyle/>
        <a:p>
          <a:endParaRPr lang="hu-HU"/>
        </a:p>
      </dgm:t>
    </dgm:pt>
    <dgm:pt modelId="{2F5C8AD6-7D3A-45BA-975E-881BC6C6F0F3}" type="pres">
      <dgm:prSet presAssocID="{7C784B60-4059-4C92-A8ED-97A564A7A969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6C38298-4439-452E-86D3-B99EDE049386}" type="pres">
      <dgm:prSet presAssocID="{FD2373FB-E1F6-4C70-A6D0-51D33E11A3EB}" presName="sibTrans" presStyleLbl="sibTrans1D1" presStyleIdx="2" presStyleCnt="7"/>
      <dgm:spPr/>
      <dgm:t>
        <a:bodyPr/>
        <a:lstStyle/>
        <a:p>
          <a:endParaRPr lang="hu-HU"/>
        </a:p>
      </dgm:t>
    </dgm:pt>
    <dgm:pt modelId="{1749A1EC-E2BB-461B-B8C9-47453B84D05B}" type="pres">
      <dgm:prSet presAssocID="{FD2373FB-E1F6-4C70-A6D0-51D33E11A3EB}" presName="connectorText" presStyleLbl="sibTrans1D1" presStyleIdx="2" presStyleCnt="7"/>
      <dgm:spPr/>
      <dgm:t>
        <a:bodyPr/>
        <a:lstStyle/>
        <a:p>
          <a:endParaRPr lang="hu-HU"/>
        </a:p>
      </dgm:t>
    </dgm:pt>
    <dgm:pt modelId="{73085346-1297-4F90-9FE3-1AB1B517D108}" type="pres">
      <dgm:prSet presAssocID="{495AD0D6-375D-4AFF-9470-83A5474EFA3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3789CC9-D53C-42B1-B4B4-2EA27C32F55C}" type="pres">
      <dgm:prSet presAssocID="{A9EBC2B2-429F-4249-B952-9390E218B456}" presName="sibTrans" presStyleLbl="sibTrans1D1" presStyleIdx="3" presStyleCnt="7"/>
      <dgm:spPr/>
      <dgm:t>
        <a:bodyPr/>
        <a:lstStyle/>
        <a:p>
          <a:endParaRPr lang="hu-HU"/>
        </a:p>
      </dgm:t>
    </dgm:pt>
    <dgm:pt modelId="{67AFD81D-A6EF-4453-BE8C-EC2F3C2A66D8}" type="pres">
      <dgm:prSet presAssocID="{A9EBC2B2-429F-4249-B952-9390E218B456}" presName="connectorText" presStyleLbl="sibTrans1D1" presStyleIdx="3" presStyleCnt="7"/>
      <dgm:spPr/>
      <dgm:t>
        <a:bodyPr/>
        <a:lstStyle/>
        <a:p>
          <a:endParaRPr lang="hu-HU"/>
        </a:p>
      </dgm:t>
    </dgm:pt>
    <dgm:pt modelId="{A354892B-93DE-4B4C-BB54-9BC6B0845DDD}" type="pres">
      <dgm:prSet presAssocID="{CBBD86C4-21D1-4196-ADDD-7841E59CDF4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70242BB-4743-4184-8152-C02F12C2D375}" type="pres">
      <dgm:prSet presAssocID="{3063F8F7-1D9B-4C16-B685-FBCBDD14DD0B}" presName="sibTrans" presStyleLbl="sibTrans1D1" presStyleIdx="4" presStyleCnt="7"/>
      <dgm:spPr/>
      <dgm:t>
        <a:bodyPr/>
        <a:lstStyle/>
        <a:p>
          <a:endParaRPr lang="hu-HU"/>
        </a:p>
      </dgm:t>
    </dgm:pt>
    <dgm:pt modelId="{274650FB-35D6-4B5A-950C-E1AE7941D062}" type="pres">
      <dgm:prSet presAssocID="{3063F8F7-1D9B-4C16-B685-FBCBDD14DD0B}" presName="connectorText" presStyleLbl="sibTrans1D1" presStyleIdx="4" presStyleCnt="7"/>
      <dgm:spPr/>
      <dgm:t>
        <a:bodyPr/>
        <a:lstStyle/>
        <a:p>
          <a:endParaRPr lang="hu-HU"/>
        </a:p>
      </dgm:t>
    </dgm:pt>
    <dgm:pt modelId="{64C302F0-220B-4D43-9A6A-E080FB7F0C0F}" type="pres">
      <dgm:prSet presAssocID="{DB912577-14E0-4953-807E-45B2E95FE19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A9D5A879-A28E-4CD4-B16A-627D65E9D9A6}" type="pres">
      <dgm:prSet presAssocID="{B3BD80B2-5898-4BA3-AC80-7119EBB79515}" presName="sibTrans" presStyleLbl="sibTrans1D1" presStyleIdx="5" presStyleCnt="7"/>
      <dgm:spPr/>
      <dgm:t>
        <a:bodyPr/>
        <a:lstStyle/>
        <a:p>
          <a:endParaRPr lang="hu-HU"/>
        </a:p>
      </dgm:t>
    </dgm:pt>
    <dgm:pt modelId="{7D958D8E-E105-4FDA-96DE-2580EF3BA87D}" type="pres">
      <dgm:prSet presAssocID="{B3BD80B2-5898-4BA3-AC80-7119EBB79515}" presName="connectorText" presStyleLbl="sibTrans1D1" presStyleIdx="5" presStyleCnt="7"/>
      <dgm:spPr/>
      <dgm:t>
        <a:bodyPr/>
        <a:lstStyle/>
        <a:p>
          <a:endParaRPr lang="hu-HU"/>
        </a:p>
      </dgm:t>
    </dgm:pt>
    <dgm:pt modelId="{D93F2C59-BB90-4E66-A4FF-32B0E568594E}" type="pres">
      <dgm:prSet presAssocID="{FF582878-95C7-4A95-9BD2-9AF420D1ECA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2678EE9-8D4F-4C9F-A7E2-D01C5E664A1E}" type="pres">
      <dgm:prSet presAssocID="{9080C360-1AA6-4B9D-A633-720FE624836D}" presName="sibTrans" presStyleLbl="sibTrans1D1" presStyleIdx="6" presStyleCnt="7"/>
      <dgm:spPr/>
      <dgm:t>
        <a:bodyPr/>
        <a:lstStyle/>
        <a:p>
          <a:endParaRPr lang="hu-HU"/>
        </a:p>
      </dgm:t>
    </dgm:pt>
    <dgm:pt modelId="{98E5FBEE-B973-438B-878A-DAFBE0837565}" type="pres">
      <dgm:prSet presAssocID="{9080C360-1AA6-4B9D-A633-720FE624836D}" presName="connectorText" presStyleLbl="sibTrans1D1" presStyleIdx="6" presStyleCnt="7"/>
      <dgm:spPr/>
      <dgm:t>
        <a:bodyPr/>
        <a:lstStyle/>
        <a:p>
          <a:endParaRPr lang="hu-HU"/>
        </a:p>
      </dgm:t>
    </dgm:pt>
    <dgm:pt modelId="{FE72C205-10CF-4DE5-8248-AAC32A28C5BF}" type="pres">
      <dgm:prSet presAssocID="{369D3AC1-983E-4782-BA8A-0018BD4675F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AD359C8D-C497-4C00-B1D5-B979058D4F53}" type="presOf" srcId="{FF582878-95C7-4A95-9BD2-9AF420D1ECA2}" destId="{D93F2C59-BB90-4E66-A4FF-32B0E568594E}" srcOrd="0" destOrd="0" presId="urn:microsoft.com/office/officeart/2016/7/layout/RepeatingBendingProcessNew"/>
    <dgm:cxn modelId="{2675299E-94CB-4002-9779-7DEE1BC321A8}" type="presOf" srcId="{495AD0D6-375D-4AFF-9470-83A5474EFA3F}" destId="{73085346-1297-4F90-9FE3-1AB1B517D108}" srcOrd="0" destOrd="0" presId="urn:microsoft.com/office/officeart/2016/7/layout/RepeatingBendingProcessNew"/>
    <dgm:cxn modelId="{756D2E49-AC35-47C6-B2F3-009049E668B0}" type="presOf" srcId="{7C784B60-4059-4C92-A8ED-97A564A7A969}" destId="{2F5C8AD6-7D3A-45BA-975E-881BC6C6F0F3}" srcOrd="0" destOrd="0" presId="urn:microsoft.com/office/officeart/2016/7/layout/RepeatingBendingProcessNew"/>
    <dgm:cxn modelId="{FE337573-4199-46BE-B60D-98A80ECF9C49}" type="presOf" srcId="{B3BD80B2-5898-4BA3-AC80-7119EBB79515}" destId="{7D958D8E-E105-4FDA-96DE-2580EF3BA87D}" srcOrd="1" destOrd="0" presId="urn:microsoft.com/office/officeart/2016/7/layout/RepeatingBendingProcessNew"/>
    <dgm:cxn modelId="{E5ABF0B3-9E45-47C5-A130-ECC11651D44D}" srcId="{5D4CEB0D-95A3-4CD5-BD2F-5ED14BFF70DD}" destId="{495AD0D6-375D-4AFF-9470-83A5474EFA3F}" srcOrd="3" destOrd="0" parTransId="{C705C0F9-BCB8-4C6B-9BC7-C171DBD913E8}" sibTransId="{A9EBC2B2-429F-4249-B952-9390E218B456}"/>
    <dgm:cxn modelId="{2C992DF9-65EB-4651-97DF-D083A1F3FE10}" type="presOf" srcId="{369D3AC1-983E-4782-BA8A-0018BD4675FF}" destId="{FE72C205-10CF-4DE5-8248-AAC32A28C5BF}" srcOrd="0" destOrd="0" presId="urn:microsoft.com/office/officeart/2016/7/layout/RepeatingBendingProcessNew"/>
    <dgm:cxn modelId="{2312A042-C717-4CBF-822F-28044AD30DA6}" type="presOf" srcId="{5F6ABFCE-F640-40FC-91B6-227A644ACC79}" destId="{EABA039B-983B-4F0F-BDBF-7C64A6C70DCF}" srcOrd="0" destOrd="0" presId="urn:microsoft.com/office/officeart/2016/7/layout/RepeatingBendingProcessNew"/>
    <dgm:cxn modelId="{2211885F-6033-466E-881A-06573EFDF874}" type="presOf" srcId="{A9EBC2B2-429F-4249-B952-9390E218B456}" destId="{67AFD81D-A6EF-4453-BE8C-EC2F3C2A66D8}" srcOrd="1" destOrd="0" presId="urn:microsoft.com/office/officeart/2016/7/layout/RepeatingBendingProcessNew"/>
    <dgm:cxn modelId="{C0844FD1-67DC-4EBE-BBBC-07CB97588DCA}" type="presOf" srcId="{A9EBC2B2-429F-4249-B952-9390E218B456}" destId="{E3789CC9-D53C-42B1-B4B4-2EA27C32F55C}" srcOrd="0" destOrd="0" presId="urn:microsoft.com/office/officeart/2016/7/layout/RepeatingBendingProcessNew"/>
    <dgm:cxn modelId="{C48C8603-3B61-4E0D-BEBC-3D373E187636}" type="presOf" srcId="{9080C360-1AA6-4B9D-A633-720FE624836D}" destId="{98E5FBEE-B973-438B-878A-DAFBE0837565}" srcOrd="1" destOrd="0" presId="urn:microsoft.com/office/officeart/2016/7/layout/RepeatingBendingProcessNew"/>
    <dgm:cxn modelId="{826FF2C8-8BF5-4A4C-8BB2-6894928E8DCE}" type="presOf" srcId="{AC15F9D7-9218-43D7-9F69-E6F23C825984}" destId="{68D0B460-81EE-4F92-8C7D-965A5C56B492}" srcOrd="0" destOrd="0" presId="urn:microsoft.com/office/officeart/2016/7/layout/RepeatingBendingProcessNew"/>
    <dgm:cxn modelId="{251E9336-4A4F-4CFD-A91F-79DB5CB87566}" type="presOf" srcId="{5F6ABFCE-F640-40FC-91B6-227A644ACC79}" destId="{ABC8A6AF-89DB-4709-94AF-E66517CFB2CC}" srcOrd="1" destOrd="0" presId="urn:microsoft.com/office/officeart/2016/7/layout/RepeatingBendingProcessNew"/>
    <dgm:cxn modelId="{5E74E65C-4744-41BD-A4DE-95C32C6062BF}" srcId="{5D4CEB0D-95A3-4CD5-BD2F-5ED14BFF70DD}" destId="{CBBD86C4-21D1-4196-ADDD-7841E59CDF4D}" srcOrd="4" destOrd="0" parTransId="{BAE662A7-2994-4FBF-A984-96104F896631}" sibTransId="{3063F8F7-1D9B-4C16-B685-FBCBDD14DD0B}"/>
    <dgm:cxn modelId="{A5C7144B-2756-48F2-B449-0BA129F1C152}" type="presOf" srcId="{3063F8F7-1D9B-4C16-B685-FBCBDD14DD0B}" destId="{E70242BB-4743-4184-8152-C02F12C2D375}" srcOrd="0" destOrd="0" presId="urn:microsoft.com/office/officeart/2016/7/layout/RepeatingBendingProcessNew"/>
    <dgm:cxn modelId="{760B9C92-8B92-4EAD-B10B-DACF8D41E1A8}" srcId="{5D4CEB0D-95A3-4CD5-BD2F-5ED14BFF70DD}" destId="{369D3AC1-983E-4782-BA8A-0018BD4675FF}" srcOrd="7" destOrd="0" parTransId="{1F08344A-ACD4-43C3-BD2A-6CC329D7053F}" sibTransId="{5900F3A6-D59D-4B2D-8390-DDD277B5B9E8}"/>
    <dgm:cxn modelId="{6927E822-CB18-48A2-81AD-A915A63143E7}" type="presOf" srcId="{FD2373FB-E1F6-4C70-A6D0-51D33E11A3EB}" destId="{16C38298-4439-452E-86D3-B99EDE049386}" srcOrd="0" destOrd="0" presId="urn:microsoft.com/office/officeart/2016/7/layout/RepeatingBendingProcessNew"/>
    <dgm:cxn modelId="{10D0D37F-A503-4FF2-8DE9-9D2F409A38BF}" type="presOf" srcId="{9080C360-1AA6-4B9D-A633-720FE624836D}" destId="{C2678EE9-8D4F-4C9F-A7E2-D01C5E664A1E}" srcOrd="0" destOrd="0" presId="urn:microsoft.com/office/officeart/2016/7/layout/RepeatingBendingProcessNew"/>
    <dgm:cxn modelId="{D19836BB-9EE0-474E-BBBC-50F0054DEAED}" srcId="{5D4CEB0D-95A3-4CD5-BD2F-5ED14BFF70DD}" destId="{87BAA7E0-13C7-4E59-AB56-2B3200E9F11D}" srcOrd="0" destOrd="0" parTransId="{DF8DA643-3665-4868-A186-2FDE7AB78DD2}" sibTransId="{AC15F9D7-9218-43D7-9F69-E6F23C825984}"/>
    <dgm:cxn modelId="{B494BA28-EB58-410F-8A24-25D75B964899}" srcId="{5D4CEB0D-95A3-4CD5-BD2F-5ED14BFF70DD}" destId="{5D6FFAE3-9240-4873-B5CF-EA81FF48500B}" srcOrd="1" destOrd="0" parTransId="{B961D256-5E01-4356-B829-904A6FCA801A}" sibTransId="{5F6ABFCE-F640-40FC-91B6-227A644ACC79}"/>
    <dgm:cxn modelId="{AC82B8DF-7301-4C5A-AD4E-10242DC6603E}" srcId="{5D4CEB0D-95A3-4CD5-BD2F-5ED14BFF70DD}" destId="{FF582878-95C7-4A95-9BD2-9AF420D1ECA2}" srcOrd="6" destOrd="0" parTransId="{F15BB6E3-D780-4044-881F-519784141C8B}" sibTransId="{9080C360-1AA6-4B9D-A633-720FE624836D}"/>
    <dgm:cxn modelId="{7431850F-2168-44C2-AB45-5309032F383C}" type="presOf" srcId="{B3BD80B2-5898-4BA3-AC80-7119EBB79515}" destId="{A9D5A879-A28E-4CD4-B16A-627D65E9D9A6}" srcOrd="0" destOrd="0" presId="urn:microsoft.com/office/officeart/2016/7/layout/RepeatingBendingProcessNew"/>
    <dgm:cxn modelId="{FA1C6971-135F-4447-BA36-03BDFD03BBEB}" srcId="{5D4CEB0D-95A3-4CD5-BD2F-5ED14BFF70DD}" destId="{7C784B60-4059-4C92-A8ED-97A564A7A969}" srcOrd="2" destOrd="0" parTransId="{187CC3A2-7B71-43C1-93D7-F0093716E1F8}" sibTransId="{FD2373FB-E1F6-4C70-A6D0-51D33E11A3EB}"/>
    <dgm:cxn modelId="{86C532B6-A5B1-4FA5-B25D-339EBFC340E6}" type="presOf" srcId="{FD2373FB-E1F6-4C70-A6D0-51D33E11A3EB}" destId="{1749A1EC-E2BB-461B-B8C9-47453B84D05B}" srcOrd="1" destOrd="0" presId="urn:microsoft.com/office/officeart/2016/7/layout/RepeatingBendingProcessNew"/>
    <dgm:cxn modelId="{02A054AB-A806-4584-BFF9-B9D36F5CA110}" type="presOf" srcId="{CBBD86C4-21D1-4196-ADDD-7841E59CDF4D}" destId="{A354892B-93DE-4B4C-BB54-9BC6B0845DDD}" srcOrd="0" destOrd="0" presId="urn:microsoft.com/office/officeart/2016/7/layout/RepeatingBendingProcessNew"/>
    <dgm:cxn modelId="{53751C8F-F0E7-4E85-93EF-3632A627EDBD}" type="presOf" srcId="{AC15F9D7-9218-43D7-9F69-E6F23C825984}" destId="{C0B96065-98F6-4072-8528-98E16276E5C9}" srcOrd="1" destOrd="0" presId="urn:microsoft.com/office/officeart/2016/7/layout/RepeatingBendingProcessNew"/>
    <dgm:cxn modelId="{A3D24350-20BC-4903-B1F6-00EE6E28A78E}" type="presOf" srcId="{5D6FFAE3-9240-4873-B5CF-EA81FF48500B}" destId="{A7AB7905-AA21-4CD7-92EF-6C6DE76FA778}" srcOrd="0" destOrd="0" presId="urn:microsoft.com/office/officeart/2016/7/layout/RepeatingBendingProcessNew"/>
    <dgm:cxn modelId="{120BDCA6-507D-4A85-83A3-4C7EF71FB16B}" type="presOf" srcId="{3063F8F7-1D9B-4C16-B685-FBCBDD14DD0B}" destId="{274650FB-35D6-4B5A-950C-E1AE7941D062}" srcOrd="1" destOrd="0" presId="urn:microsoft.com/office/officeart/2016/7/layout/RepeatingBendingProcessNew"/>
    <dgm:cxn modelId="{34EC30A1-70FB-4B5C-BA25-0AAF9ED07356}" srcId="{5D4CEB0D-95A3-4CD5-BD2F-5ED14BFF70DD}" destId="{DB912577-14E0-4953-807E-45B2E95FE195}" srcOrd="5" destOrd="0" parTransId="{54E13EA2-43BB-4A3F-B809-6298F2B69098}" sibTransId="{B3BD80B2-5898-4BA3-AC80-7119EBB79515}"/>
    <dgm:cxn modelId="{FC032B84-C621-4545-87A4-EC5E2621C3AE}" type="presOf" srcId="{5D4CEB0D-95A3-4CD5-BD2F-5ED14BFF70DD}" destId="{53D62BCE-5B9A-4D4B-B942-8D30572CEF6F}" srcOrd="0" destOrd="0" presId="urn:microsoft.com/office/officeart/2016/7/layout/RepeatingBendingProcessNew"/>
    <dgm:cxn modelId="{D349601B-C215-4E93-8366-441D52C07536}" type="presOf" srcId="{DB912577-14E0-4953-807E-45B2E95FE195}" destId="{64C302F0-220B-4D43-9A6A-E080FB7F0C0F}" srcOrd="0" destOrd="0" presId="urn:microsoft.com/office/officeart/2016/7/layout/RepeatingBendingProcessNew"/>
    <dgm:cxn modelId="{3E8D7143-E03D-4878-83B3-28C3AC130FA4}" type="presOf" srcId="{87BAA7E0-13C7-4E59-AB56-2B3200E9F11D}" destId="{A8F8D9D0-75EA-47DD-BF3D-27D8EB0CFD51}" srcOrd="0" destOrd="0" presId="urn:microsoft.com/office/officeart/2016/7/layout/RepeatingBendingProcessNew"/>
    <dgm:cxn modelId="{C2560F65-2A35-4D22-8F2E-AA7A8F929317}" type="presParOf" srcId="{53D62BCE-5B9A-4D4B-B942-8D30572CEF6F}" destId="{A8F8D9D0-75EA-47DD-BF3D-27D8EB0CFD51}" srcOrd="0" destOrd="0" presId="urn:microsoft.com/office/officeart/2016/7/layout/RepeatingBendingProcessNew"/>
    <dgm:cxn modelId="{B0C0407D-F597-4436-A30B-338380E11E7D}" type="presParOf" srcId="{53D62BCE-5B9A-4D4B-B942-8D30572CEF6F}" destId="{68D0B460-81EE-4F92-8C7D-965A5C56B492}" srcOrd="1" destOrd="0" presId="urn:microsoft.com/office/officeart/2016/7/layout/RepeatingBendingProcessNew"/>
    <dgm:cxn modelId="{355C87AA-23B1-4FB3-9FDB-D46165F5536F}" type="presParOf" srcId="{68D0B460-81EE-4F92-8C7D-965A5C56B492}" destId="{C0B96065-98F6-4072-8528-98E16276E5C9}" srcOrd="0" destOrd="0" presId="urn:microsoft.com/office/officeart/2016/7/layout/RepeatingBendingProcessNew"/>
    <dgm:cxn modelId="{D10E5BF6-98B3-4308-88C1-9C24114E1FED}" type="presParOf" srcId="{53D62BCE-5B9A-4D4B-B942-8D30572CEF6F}" destId="{A7AB7905-AA21-4CD7-92EF-6C6DE76FA778}" srcOrd="2" destOrd="0" presId="urn:microsoft.com/office/officeart/2016/7/layout/RepeatingBendingProcessNew"/>
    <dgm:cxn modelId="{4B8BB598-4F02-4F8B-87ED-E42F2E030A21}" type="presParOf" srcId="{53D62BCE-5B9A-4D4B-B942-8D30572CEF6F}" destId="{EABA039B-983B-4F0F-BDBF-7C64A6C70DCF}" srcOrd="3" destOrd="0" presId="urn:microsoft.com/office/officeart/2016/7/layout/RepeatingBendingProcessNew"/>
    <dgm:cxn modelId="{A49C15A7-8A45-4ADF-87FC-484FE36DAE9D}" type="presParOf" srcId="{EABA039B-983B-4F0F-BDBF-7C64A6C70DCF}" destId="{ABC8A6AF-89DB-4709-94AF-E66517CFB2CC}" srcOrd="0" destOrd="0" presId="urn:microsoft.com/office/officeart/2016/7/layout/RepeatingBendingProcessNew"/>
    <dgm:cxn modelId="{9052A013-56CC-47A9-9BA4-2D333E04E487}" type="presParOf" srcId="{53D62BCE-5B9A-4D4B-B942-8D30572CEF6F}" destId="{2F5C8AD6-7D3A-45BA-975E-881BC6C6F0F3}" srcOrd="4" destOrd="0" presId="urn:microsoft.com/office/officeart/2016/7/layout/RepeatingBendingProcessNew"/>
    <dgm:cxn modelId="{09A33429-9D97-4780-B8C8-8DB2E6513874}" type="presParOf" srcId="{53D62BCE-5B9A-4D4B-B942-8D30572CEF6F}" destId="{16C38298-4439-452E-86D3-B99EDE049386}" srcOrd="5" destOrd="0" presId="urn:microsoft.com/office/officeart/2016/7/layout/RepeatingBendingProcessNew"/>
    <dgm:cxn modelId="{1643ED6A-7C26-4F46-9224-A73B064F9650}" type="presParOf" srcId="{16C38298-4439-452E-86D3-B99EDE049386}" destId="{1749A1EC-E2BB-461B-B8C9-47453B84D05B}" srcOrd="0" destOrd="0" presId="urn:microsoft.com/office/officeart/2016/7/layout/RepeatingBendingProcessNew"/>
    <dgm:cxn modelId="{740FADB8-6199-444C-A3F6-009958882ED6}" type="presParOf" srcId="{53D62BCE-5B9A-4D4B-B942-8D30572CEF6F}" destId="{73085346-1297-4F90-9FE3-1AB1B517D108}" srcOrd="6" destOrd="0" presId="urn:microsoft.com/office/officeart/2016/7/layout/RepeatingBendingProcessNew"/>
    <dgm:cxn modelId="{1B6A5783-F623-417D-896B-BA55370A47D3}" type="presParOf" srcId="{53D62BCE-5B9A-4D4B-B942-8D30572CEF6F}" destId="{E3789CC9-D53C-42B1-B4B4-2EA27C32F55C}" srcOrd="7" destOrd="0" presId="urn:microsoft.com/office/officeart/2016/7/layout/RepeatingBendingProcessNew"/>
    <dgm:cxn modelId="{1F983BAB-F601-4A43-BCD7-E6CA83D020FD}" type="presParOf" srcId="{E3789CC9-D53C-42B1-B4B4-2EA27C32F55C}" destId="{67AFD81D-A6EF-4453-BE8C-EC2F3C2A66D8}" srcOrd="0" destOrd="0" presId="urn:microsoft.com/office/officeart/2016/7/layout/RepeatingBendingProcessNew"/>
    <dgm:cxn modelId="{EBF1EB6E-B390-49B7-9A28-EB2644E42D2D}" type="presParOf" srcId="{53D62BCE-5B9A-4D4B-B942-8D30572CEF6F}" destId="{A354892B-93DE-4B4C-BB54-9BC6B0845DDD}" srcOrd="8" destOrd="0" presId="urn:microsoft.com/office/officeart/2016/7/layout/RepeatingBendingProcessNew"/>
    <dgm:cxn modelId="{781BE425-E394-4ACD-9CD4-23D20CC3B323}" type="presParOf" srcId="{53D62BCE-5B9A-4D4B-B942-8D30572CEF6F}" destId="{E70242BB-4743-4184-8152-C02F12C2D375}" srcOrd="9" destOrd="0" presId="urn:microsoft.com/office/officeart/2016/7/layout/RepeatingBendingProcessNew"/>
    <dgm:cxn modelId="{7A3E7148-7D5C-473D-B1BC-13ED1748A6F9}" type="presParOf" srcId="{E70242BB-4743-4184-8152-C02F12C2D375}" destId="{274650FB-35D6-4B5A-950C-E1AE7941D062}" srcOrd="0" destOrd="0" presId="urn:microsoft.com/office/officeart/2016/7/layout/RepeatingBendingProcessNew"/>
    <dgm:cxn modelId="{F8EFC7A7-8E2A-4694-94D7-EF5A16AF16C4}" type="presParOf" srcId="{53D62BCE-5B9A-4D4B-B942-8D30572CEF6F}" destId="{64C302F0-220B-4D43-9A6A-E080FB7F0C0F}" srcOrd="10" destOrd="0" presId="urn:microsoft.com/office/officeart/2016/7/layout/RepeatingBendingProcessNew"/>
    <dgm:cxn modelId="{49A8E0B6-B4A8-4711-A4E3-60B863AEF835}" type="presParOf" srcId="{53D62BCE-5B9A-4D4B-B942-8D30572CEF6F}" destId="{A9D5A879-A28E-4CD4-B16A-627D65E9D9A6}" srcOrd="11" destOrd="0" presId="urn:microsoft.com/office/officeart/2016/7/layout/RepeatingBendingProcessNew"/>
    <dgm:cxn modelId="{CD06E67A-C94C-4DD3-B0AC-B6BC71C929CD}" type="presParOf" srcId="{A9D5A879-A28E-4CD4-B16A-627D65E9D9A6}" destId="{7D958D8E-E105-4FDA-96DE-2580EF3BA87D}" srcOrd="0" destOrd="0" presId="urn:microsoft.com/office/officeart/2016/7/layout/RepeatingBendingProcessNew"/>
    <dgm:cxn modelId="{C6C6B5EB-4878-4B6D-998D-F2BF30D6D8BC}" type="presParOf" srcId="{53D62BCE-5B9A-4D4B-B942-8D30572CEF6F}" destId="{D93F2C59-BB90-4E66-A4FF-32B0E568594E}" srcOrd="12" destOrd="0" presId="urn:microsoft.com/office/officeart/2016/7/layout/RepeatingBendingProcessNew"/>
    <dgm:cxn modelId="{889ECF76-FA27-4422-A7F8-E38868FA8C6B}" type="presParOf" srcId="{53D62BCE-5B9A-4D4B-B942-8D30572CEF6F}" destId="{C2678EE9-8D4F-4C9F-A7E2-D01C5E664A1E}" srcOrd="13" destOrd="0" presId="urn:microsoft.com/office/officeart/2016/7/layout/RepeatingBendingProcessNew"/>
    <dgm:cxn modelId="{74A888E2-4F6C-45DB-B780-4C5CC2FBC348}" type="presParOf" srcId="{C2678EE9-8D4F-4C9F-A7E2-D01C5E664A1E}" destId="{98E5FBEE-B973-438B-878A-DAFBE0837565}" srcOrd="0" destOrd="0" presId="urn:microsoft.com/office/officeart/2016/7/layout/RepeatingBendingProcessNew"/>
    <dgm:cxn modelId="{2C99F0CF-4DFE-4CAA-BED2-74CA49E6ECBC}" type="presParOf" srcId="{53D62BCE-5B9A-4D4B-B942-8D30572CEF6F}" destId="{FE72C205-10CF-4DE5-8248-AAC32A28C5BF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12F42-071C-432A-9537-FC1D4426D5EE}">
      <dsp:nvSpPr>
        <dsp:cNvPr id="0" name=""/>
        <dsp:cNvSpPr/>
      </dsp:nvSpPr>
      <dsp:spPr>
        <a:xfrm>
          <a:off x="3364992" y="1912"/>
          <a:ext cx="3785616" cy="8360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700" kern="1200"/>
            <a:t>A mesterséges intelligencia kutatásának hullámhegyeit és völgyeit nevezik így.</a:t>
          </a:r>
          <a:endParaRPr lang="en-US" sz="1700" kern="1200"/>
        </a:p>
      </dsp:txBody>
      <dsp:txXfrm>
        <a:off x="3405805" y="42725"/>
        <a:ext cx="3703990" cy="754434"/>
      </dsp:txXfrm>
    </dsp:sp>
    <dsp:sp modelId="{086A5EC3-CC0E-459E-9763-50AE9A3E97D3}">
      <dsp:nvSpPr>
        <dsp:cNvPr id="0" name=""/>
        <dsp:cNvSpPr/>
      </dsp:nvSpPr>
      <dsp:spPr>
        <a:xfrm>
          <a:off x="3364992" y="879775"/>
          <a:ext cx="3785616" cy="8360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700" kern="1200"/>
            <a:t>Fellángolások, lelkesítő eredmények=Nyarak</a:t>
          </a:r>
          <a:endParaRPr lang="en-US" sz="1700" kern="1200"/>
        </a:p>
      </dsp:txBody>
      <dsp:txXfrm>
        <a:off x="3405805" y="920588"/>
        <a:ext cx="3703990" cy="754434"/>
      </dsp:txXfrm>
    </dsp:sp>
    <dsp:sp modelId="{15273551-82E1-4F67-981B-6556C00BC587}">
      <dsp:nvSpPr>
        <dsp:cNvPr id="0" name=""/>
        <dsp:cNvSpPr/>
      </dsp:nvSpPr>
      <dsp:spPr>
        <a:xfrm>
          <a:off x="3364992" y="1757638"/>
          <a:ext cx="3785616" cy="8360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700" kern="1200"/>
            <a:t>Hosszabb, terméketlen időszakok=Telek</a:t>
          </a:r>
          <a:endParaRPr lang="en-US" sz="1700" kern="1200"/>
        </a:p>
      </dsp:txBody>
      <dsp:txXfrm>
        <a:off x="3405805" y="1798451"/>
        <a:ext cx="3703990" cy="754434"/>
      </dsp:txXfrm>
    </dsp:sp>
    <dsp:sp modelId="{FE577321-3E9E-47AC-99AA-8E57156E9724}">
      <dsp:nvSpPr>
        <dsp:cNvPr id="0" name=""/>
        <dsp:cNvSpPr/>
      </dsp:nvSpPr>
      <dsp:spPr>
        <a:xfrm>
          <a:off x="3364992" y="2635502"/>
          <a:ext cx="3785616" cy="8360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700" kern="1200"/>
            <a:t>Perceptron bukása utáni időszak</a:t>
          </a:r>
          <a:endParaRPr lang="en-US" sz="1700" kern="1200"/>
        </a:p>
      </dsp:txBody>
      <dsp:txXfrm>
        <a:off x="3405805" y="2676315"/>
        <a:ext cx="3703990" cy="754434"/>
      </dsp:txXfrm>
    </dsp:sp>
    <dsp:sp modelId="{869EB72F-689B-417A-BE52-351B432DEC0E}">
      <dsp:nvSpPr>
        <dsp:cNvPr id="0" name=""/>
        <dsp:cNvSpPr/>
      </dsp:nvSpPr>
      <dsp:spPr>
        <a:xfrm>
          <a:off x="3364992" y="3513365"/>
          <a:ext cx="3785616" cy="8360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700" kern="1200"/>
            <a:t>Feltámadás, orvostudomány, pénzügy</a:t>
          </a:r>
          <a:endParaRPr lang="en-US" sz="1700" kern="1200"/>
        </a:p>
      </dsp:txBody>
      <dsp:txXfrm>
        <a:off x="3405805" y="3554178"/>
        <a:ext cx="3703990" cy="754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21A02-C8B1-4367-8129-ABDCAE88633F}">
      <dsp:nvSpPr>
        <dsp:cNvPr id="0" name=""/>
        <dsp:cNvSpPr/>
      </dsp:nvSpPr>
      <dsp:spPr>
        <a:xfrm>
          <a:off x="0" y="197554"/>
          <a:ext cx="4586513" cy="1034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600" kern="1200"/>
            <a:t>Elérhetővé teszi az észleléseket az ágens programja számára</a:t>
          </a:r>
          <a:endParaRPr lang="en-US" sz="2600" kern="1200"/>
        </a:p>
      </dsp:txBody>
      <dsp:txXfrm>
        <a:off x="50489" y="248043"/>
        <a:ext cx="4485535" cy="933302"/>
      </dsp:txXfrm>
    </dsp:sp>
    <dsp:sp modelId="{D6A3D907-2205-4B2D-9F03-2C46D16F5E7A}">
      <dsp:nvSpPr>
        <dsp:cNvPr id="0" name=""/>
        <dsp:cNvSpPr/>
      </dsp:nvSpPr>
      <dsp:spPr>
        <a:xfrm>
          <a:off x="0" y="1306714"/>
          <a:ext cx="4586513" cy="103428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600" kern="1200"/>
            <a:t>Futtatja</a:t>
          </a:r>
          <a:endParaRPr lang="en-US" sz="2600" kern="1200"/>
        </a:p>
      </dsp:txBody>
      <dsp:txXfrm>
        <a:off x="50489" y="1357203"/>
        <a:ext cx="4485535" cy="933302"/>
      </dsp:txXfrm>
    </dsp:sp>
    <dsp:sp modelId="{0FA24995-7AD4-47FE-993D-B04C8058D179}">
      <dsp:nvSpPr>
        <dsp:cNvPr id="0" name=""/>
        <dsp:cNvSpPr/>
      </dsp:nvSpPr>
      <dsp:spPr>
        <a:xfrm>
          <a:off x="0" y="2415875"/>
          <a:ext cx="4586513" cy="10342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600" kern="1200"/>
            <a:t>Cselekvéseket a beavatkozók felé továbbítja</a:t>
          </a:r>
          <a:endParaRPr lang="en-US" sz="2600" kern="1200"/>
        </a:p>
      </dsp:txBody>
      <dsp:txXfrm>
        <a:off x="50489" y="2466364"/>
        <a:ext cx="4485535" cy="9333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A286D-11C4-4EFC-A011-BA41C1AA600B}">
      <dsp:nvSpPr>
        <dsp:cNvPr id="0" name=""/>
        <dsp:cNvSpPr/>
      </dsp:nvSpPr>
      <dsp:spPr>
        <a:xfrm>
          <a:off x="829536" y="564"/>
          <a:ext cx="4219439" cy="25316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900" kern="1200"/>
            <a:t>TensorFlow, Pytorch</a:t>
          </a:r>
          <a:endParaRPr lang="en-US" sz="4900" kern="1200"/>
        </a:p>
      </dsp:txBody>
      <dsp:txXfrm>
        <a:off x="829536" y="564"/>
        <a:ext cx="4219439" cy="2531663"/>
      </dsp:txXfrm>
    </dsp:sp>
    <dsp:sp modelId="{F0833CB6-E3AD-49EF-8DC2-DC1CB15F0A33}">
      <dsp:nvSpPr>
        <dsp:cNvPr id="0" name=""/>
        <dsp:cNvSpPr/>
      </dsp:nvSpPr>
      <dsp:spPr>
        <a:xfrm>
          <a:off x="829536" y="2954171"/>
          <a:ext cx="4219439" cy="25316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900" kern="1200"/>
            <a:t>Gyorsítók, mint pl az ONNX Runtime</a:t>
          </a:r>
          <a:endParaRPr lang="en-US" sz="4900" kern="1200"/>
        </a:p>
      </dsp:txBody>
      <dsp:txXfrm>
        <a:off x="829536" y="2954171"/>
        <a:ext cx="4219439" cy="2531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49E6C-5E70-459C-8DE4-C00F85C5998D}">
      <dsp:nvSpPr>
        <dsp:cNvPr id="0" name=""/>
        <dsp:cNvSpPr/>
      </dsp:nvSpPr>
      <dsp:spPr>
        <a:xfrm>
          <a:off x="0" y="599310"/>
          <a:ext cx="5878512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100" kern="1200"/>
            <a:t>Felügyelt tanulás</a:t>
          </a:r>
          <a:endParaRPr lang="en-US" sz="4100" kern="1200"/>
        </a:p>
      </dsp:txBody>
      <dsp:txXfrm>
        <a:off x="48005" y="647315"/>
        <a:ext cx="5782502" cy="887374"/>
      </dsp:txXfrm>
    </dsp:sp>
    <dsp:sp modelId="{DCE230B5-F868-41CE-971C-62CBDB71E99E}">
      <dsp:nvSpPr>
        <dsp:cNvPr id="0" name=""/>
        <dsp:cNvSpPr/>
      </dsp:nvSpPr>
      <dsp:spPr>
        <a:xfrm>
          <a:off x="0" y="1700775"/>
          <a:ext cx="5878512" cy="9833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100" kern="1200"/>
            <a:t>Felügyelet nélküli tanulás</a:t>
          </a:r>
          <a:endParaRPr lang="en-US" sz="4100" kern="1200"/>
        </a:p>
      </dsp:txBody>
      <dsp:txXfrm>
        <a:off x="48005" y="1748780"/>
        <a:ext cx="5782502" cy="887374"/>
      </dsp:txXfrm>
    </dsp:sp>
    <dsp:sp modelId="{D0D86966-045B-4FEE-96CE-E1B5E5F2831A}">
      <dsp:nvSpPr>
        <dsp:cNvPr id="0" name=""/>
        <dsp:cNvSpPr/>
      </dsp:nvSpPr>
      <dsp:spPr>
        <a:xfrm>
          <a:off x="0" y="2802240"/>
          <a:ext cx="5878512" cy="9833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100" kern="1200"/>
            <a:t>Megerősítő tanulás</a:t>
          </a:r>
          <a:endParaRPr lang="en-US" sz="4100" kern="1200"/>
        </a:p>
      </dsp:txBody>
      <dsp:txXfrm>
        <a:off x="48005" y="2850245"/>
        <a:ext cx="5782502" cy="887374"/>
      </dsp:txXfrm>
    </dsp:sp>
    <dsp:sp modelId="{FDF87EDA-A792-4EB5-9AA7-CFC87AEC667F}">
      <dsp:nvSpPr>
        <dsp:cNvPr id="0" name=""/>
        <dsp:cNvSpPr/>
      </dsp:nvSpPr>
      <dsp:spPr>
        <a:xfrm>
          <a:off x="0" y="3903705"/>
          <a:ext cx="5878512" cy="9833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100" kern="1200"/>
            <a:t>Mély megerősítő tanulás</a:t>
          </a:r>
          <a:endParaRPr lang="en-US" sz="4100" kern="1200"/>
        </a:p>
      </dsp:txBody>
      <dsp:txXfrm>
        <a:off x="48005" y="3951710"/>
        <a:ext cx="5782502" cy="8873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0B460-81EE-4F92-8C7D-965A5C56B492}">
      <dsp:nvSpPr>
        <dsp:cNvPr id="0" name=""/>
        <dsp:cNvSpPr/>
      </dsp:nvSpPr>
      <dsp:spPr>
        <a:xfrm>
          <a:off x="2244476" y="1200742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73792" y="1243885"/>
        <a:ext cx="25749" cy="5154"/>
      </dsp:txXfrm>
    </dsp:sp>
    <dsp:sp modelId="{A8F8D9D0-75EA-47DD-BF3D-27D8EB0CFD51}">
      <dsp:nvSpPr>
        <dsp:cNvPr id="0" name=""/>
        <dsp:cNvSpPr/>
      </dsp:nvSpPr>
      <dsp:spPr>
        <a:xfrm>
          <a:off x="7224" y="574747"/>
          <a:ext cx="2239051" cy="134343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200" b="1" kern="1200"/>
            <a:t>Egészségügy:</a:t>
          </a:r>
          <a:endParaRPr lang="en-US" sz="1200" kern="1200"/>
        </a:p>
      </dsp:txBody>
      <dsp:txXfrm>
        <a:off x="7224" y="574747"/>
        <a:ext cx="2239051" cy="1343430"/>
      </dsp:txXfrm>
    </dsp:sp>
    <dsp:sp modelId="{EABA039B-983B-4F0F-BDBF-7C64A6C70DCF}">
      <dsp:nvSpPr>
        <dsp:cNvPr id="0" name=""/>
        <dsp:cNvSpPr/>
      </dsp:nvSpPr>
      <dsp:spPr>
        <a:xfrm>
          <a:off x="4998509" y="1200742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7825" y="1243885"/>
        <a:ext cx="25749" cy="5154"/>
      </dsp:txXfrm>
    </dsp:sp>
    <dsp:sp modelId="{A7AB7905-AA21-4CD7-92EF-6C6DE76FA778}">
      <dsp:nvSpPr>
        <dsp:cNvPr id="0" name=""/>
        <dsp:cNvSpPr/>
      </dsp:nvSpPr>
      <dsp:spPr>
        <a:xfrm>
          <a:off x="2761257" y="574747"/>
          <a:ext cx="2239051" cy="1343430"/>
        </a:xfrm>
        <a:prstGeom prst="rect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200" kern="1200"/>
            <a:t>Az AI segíthet az orvosoknak diagnosztizálni és kezelni betegségeket, valamint elősegítheti a gyógyszerek fejlesztését. Mindez elősegíti a gyorsabb és egyszerűbb betegkezelést.</a:t>
          </a:r>
          <a:endParaRPr lang="en-US" sz="1200" kern="1200"/>
        </a:p>
      </dsp:txBody>
      <dsp:txXfrm>
        <a:off x="2761257" y="574747"/>
        <a:ext cx="2239051" cy="1343430"/>
      </dsp:txXfrm>
    </dsp:sp>
    <dsp:sp modelId="{16C38298-4439-452E-86D3-B99EDE049386}">
      <dsp:nvSpPr>
        <dsp:cNvPr id="0" name=""/>
        <dsp:cNvSpPr/>
      </dsp:nvSpPr>
      <dsp:spPr>
        <a:xfrm>
          <a:off x="7752542" y="1200742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981858" y="1243885"/>
        <a:ext cx="25749" cy="5154"/>
      </dsp:txXfrm>
    </dsp:sp>
    <dsp:sp modelId="{2F5C8AD6-7D3A-45BA-975E-881BC6C6F0F3}">
      <dsp:nvSpPr>
        <dsp:cNvPr id="0" name=""/>
        <dsp:cNvSpPr/>
      </dsp:nvSpPr>
      <dsp:spPr>
        <a:xfrm>
          <a:off x="5515290" y="574747"/>
          <a:ext cx="2239051" cy="1343430"/>
        </a:xfrm>
        <a:prstGeom prst="rect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200" kern="1200"/>
            <a:t>Autonóm járművek:</a:t>
          </a:r>
          <a:endParaRPr lang="en-US" sz="1200" kern="1200"/>
        </a:p>
      </dsp:txBody>
      <dsp:txXfrm>
        <a:off x="5515290" y="574747"/>
        <a:ext cx="2239051" cy="1343430"/>
      </dsp:txXfrm>
    </dsp:sp>
    <dsp:sp modelId="{E3789CC9-D53C-42B1-B4B4-2EA27C32F55C}">
      <dsp:nvSpPr>
        <dsp:cNvPr id="0" name=""/>
        <dsp:cNvSpPr/>
      </dsp:nvSpPr>
      <dsp:spPr>
        <a:xfrm>
          <a:off x="1126750" y="1916378"/>
          <a:ext cx="8262099" cy="484381"/>
        </a:xfrm>
        <a:custGeom>
          <a:avLst/>
          <a:gdLst/>
          <a:ahLst/>
          <a:cxnLst/>
          <a:rect l="0" t="0" r="0" b="0"/>
          <a:pathLst>
            <a:path>
              <a:moveTo>
                <a:pt x="8262099" y="0"/>
              </a:moveTo>
              <a:lnTo>
                <a:pt x="8262099" y="259290"/>
              </a:lnTo>
              <a:lnTo>
                <a:pt x="0" y="259290"/>
              </a:lnTo>
              <a:lnTo>
                <a:pt x="0" y="484381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50846" y="2155991"/>
        <a:ext cx="413906" cy="5154"/>
      </dsp:txXfrm>
    </dsp:sp>
    <dsp:sp modelId="{73085346-1297-4F90-9FE3-1AB1B517D108}">
      <dsp:nvSpPr>
        <dsp:cNvPr id="0" name=""/>
        <dsp:cNvSpPr/>
      </dsp:nvSpPr>
      <dsp:spPr>
        <a:xfrm>
          <a:off x="8269323" y="574747"/>
          <a:ext cx="2239051" cy="1343430"/>
        </a:xfrm>
        <a:prstGeom prst="rect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200" kern="1200"/>
            <a:t>Az önvezető autók és járművek terén az AI rendszerek segíthetnek a közlekedés biztonságosabbá és hatékonyabbá tételében, emellett mindez, korszakalkotó lépés lenne a járműgyártás terén.</a:t>
          </a:r>
          <a:endParaRPr lang="en-US" sz="1200" kern="1200"/>
        </a:p>
      </dsp:txBody>
      <dsp:txXfrm>
        <a:off x="8269323" y="574747"/>
        <a:ext cx="2239051" cy="1343430"/>
      </dsp:txXfrm>
    </dsp:sp>
    <dsp:sp modelId="{E70242BB-4743-4184-8152-C02F12C2D375}">
      <dsp:nvSpPr>
        <dsp:cNvPr id="0" name=""/>
        <dsp:cNvSpPr/>
      </dsp:nvSpPr>
      <dsp:spPr>
        <a:xfrm>
          <a:off x="2244476" y="305915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73792" y="3102297"/>
        <a:ext cx="25749" cy="5154"/>
      </dsp:txXfrm>
    </dsp:sp>
    <dsp:sp modelId="{A354892B-93DE-4B4C-BB54-9BC6B0845DDD}">
      <dsp:nvSpPr>
        <dsp:cNvPr id="0" name=""/>
        <dsp:cNvSpPr/>
      </dsp:nvSpPr>
      <dsp:spPr>
        <a:xfrm>
          <a:off x="7224" y="2433159"/>
          <a:ext cx="2239051" cy="1343430"/>
        </a:xfrm>
        <a:prstGeom prst="rect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200" b="1" kern="1200"/>
            <a:t>Energiahatékonyság:</a:t>
          </a:r>
          <a:endParaRPr lang="en-US" sz="1200" kern="1200"/>
        </a:p>
      </dsp:txBody>
      <dsp:txXfrm>
        <a:off x="7224" y="2433159"/>
        <a:ext cx="2239051" cy="1343430"/>
      </dsp:txXfrm>
    </dsp:sp>
    <dsp:sp modelId="{A9D5A879-A28E-4CD4-B16A-627D65E9D9A6}">
      <dsp:nvSpPr>
        <dsp:cNvPr id="0" name=""/>
        <dsp:cNvSpPr/>
      </dsp:nvSpPr>
      <dsp:spPr>
        <a:xfrm>
          <a:off x="4998509" y="305915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7825" y="3102297"/>
        <a:ext cx="25749" cy="5154"/>
      </dsp:txXfrm>
    </dsp:sp>
    <dsp:sp modelId="{64C302F0-220B-4D43-9A6A-E080FB7F0C0F}">
      <dsp:nvSpPr>
        <dsp:cNvPr id="0" name=""/>
        <dsp:cNvSpPr/>
      </dsp:nvSpPr>
      <dsp:spPr>
        <a:xfrm>
          <a:off x="2761257" y="2433159"/>
          <a:ext cx="2239051" cy="1343430"/>
        </a:xfrm>
        <a:prstGeom prst="rect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200" kern="1200"/>
            <a:t>Az AI az energiafelhasználást optimalizálhatja a háztartásokban és az iparban, segítve a fenntarthatóságot, illetve csökkenti az energiapazarlást egyaránt.</a:t>
          </a:r>
          <a:endParaRPr lang="en-US" sz="1200" kern="1200"/>
        </a:p>
      </dsp:txBody>
      <dsp:txXfrm>
        <a:off x="2761257" y="2433159"/>
        <a:ext cx="2239051" cy="1343430"/>
      </dsp:txXfrm>
    </dsp:sp>
    <dsp:sp modelId="{C2678EE9-8D4F-4C9F-A7E2-D01C5E664A1E}">
      <dsp:nvSpPr>
        <dsp:cNvPr id="0" name=""/>
        <dsp:cNvSpPr/>
      </dsp:nvSpPr>
      <dsp:spPr>
        <a:xfrm>
          <a:off x="7752542" y="305915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981858" y="3102297"/>
        <a:ext cx="25749" cy="5154"/>
      </dsp:txXfrm>
    </dsp:sp>
    <dsp:sp modelId="{D93F2C59-BB90-4E66-A4FF-32B0E568594E}">
      <dsp:nvSpPr>
        <dsp:cNvPr id="0" name=""/>
        <dsp:cNvSpPr/>
      </dsp:nvSpPr>
      <dsp:spPr>
        <a:xfrm>
          <a:off x="5515290" y="2433159"/>
          <a:ext cx="2239051" cy="1343430"/>
        </a:xfrm>
        <a:prstGeom prst="rect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200" b="1" kern="1200"/>
            <a:t>Oktatás:</a:t>
          </a:r>
          <a:endParaRPr lang="en-US" sz="1200" kern="1200"/>
        </a:p>
      </dsp:txBody>
      <dsp:txXfrm>
        <a:off x="5515290" y="2433159"/>
        <a:ext cx="2239051" cy="1343430"/>
      </dsp:txXfrm>
    </dsp:sp>
    <dsp:sp modelId="{FE72C205-10CF-4DE5-8248-AAC32A28C5BF}">
      <dsp:nvSpPr>
        <dsp:cNvPr id="0" name=""/>
        <dsp:cNvSpPr/>
      </dsp:nvSpPr>
      <dsp:spPr>
        <a:xfrm>
          <a:off x="8269323" y="2433159"/>
          <a:ext cx="2239051" cy="134343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200" kern="1200"/>
            <a:t>Az oktatás területén az AI lehetővé teheti a személyre szabott tanulási élményeket és oktatórendszereket, ezzel elősegítve a gyermekek fejlődését.</a:t>
          </a:r>
          <a:endParaRPr lang="en-US" sz="1200" kern="1200"/>
        </a:p>
      </dsp:txBody>
      <dsp:txXfrm>
        <a:off x="8269323" y="2433159"/>
        <a:ext cx="2239051" cy="1343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2023.12.08.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project.mit.bme.hu/mi_almanach/books/neuralis/ch01s01" TargetMode="External"/><Relationship Id="rId13" Type="http://schemas.openxmlformats.org/officeDocument/2006/relationships/hyperlink" Target="https://muhely.bme.hu/?p=4859" TargetMode="External"/><Relationship Id="rId18" Type="http://schemas.openxmlformats.org/officeDocument/2006/relationships/hyperlink" Target="https://www.inf.u-szeged.hu/~rfarkas/ML20/deep_learning.html" TargetMode="External"/><Relationship Id="rId3" Type="http://schemas.openxmlformats.org/officeDocument/2006/relationships/hyperlink" Target="https://home.mit.bme.hu/~meszaros/edu/onallo/it/guth.97/" TargetMode="External"/><Relationship Id="rId7" Type="http://schemas.openxmlformats.org/officeDocument/2006/relationships/hyperlink" Target="https://ibtconsulting.hu/blog/mesterseges-intelligencia-szuletese-es-evolucioja" TargetMode="External"/><Relationship Id="rId12" Type="http://schemas.openxmlformats.org/officeDocument/2006/relationships/hyperlink" Target="https://www.azevhonlapja.hu/hir/590/a-mesterseges-intelligencia-ai-jovoje" TargetMode="External"/><Relationship Id="rId17" Type="http://schemas.openxmlformats.org/officeDocument/2006/relationships/hyperlink" Target="https://www.sap.com/hungary/products/artificial-intelligence/what-is-artificial-intelligence.html" TargetMode="External"/><Relationship Id="rId2" Type="http://schemas.openxmlformats.org/officeDocument/2006/relationships/hyperlink" Target="https://www.earthdata.nasa.gov/technology/artificial-intelligence-ai" TargetMode="External"/><Relationship Id="rId16" Type="http://schemas.openxmlformats.org/officeDocument/2006/relationships/hyperlink" Target="https://azure.microsoft.com/hu-hu/resources/cloud-computing-dictionary/what-i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sch.bme.hu/%C3%81gens" TargetMode="External"/><Relationship Id="rId11" Type="http://schemas.openxmlformats.org/officeDocument/2006/relationships/hyperlink" Target="https://www.europarl.europa.eu/news/hu/headlines/society/20220422STO27705/a-mesterseges-intelligencia-jovoje-az-europai-parlament-unios-utemterve" TargetMode="External"/><Relationship Id="rId5" Type="http://schemas.openxmlformats.org/officeDocument/2006/relationships/hyperlink" Target="https://www.muszaki-magazin.hu/2023/02/06/mesterseges-intelligencia/" TargetMode="External"/><Relationship Id="rId15" Type="http://schemas.openxmlformats.org/officeDocument/2006/relationships/hyperlink" Target="https://root-nation.com/hu/ua/articles-ua/tech-ua/ua-what-is-neural-network/" TargetMode="External"/><Relationship Id="rId10" Type="http://schemas.openxmlformats.org/officeDocument/2006/relationships/hyperlink" Target="https://qubit.hu/2023/06/29/a-mesterseges-intelligencia-a-munka-es-a-tarsadalom-jovoje-szamitsunk-a-varatlanra" TargetMode="External"/><Relationship Id="rId19" Type="http://schemas.openxmlformats.org/officeDocument/2006/relationships/hyperlink" Target="https://dyntell.com/bejegyzes/ipar-4-0/mi-az-a-deep-learning/" TargetMode="External"/><Relationship Id="rId4" Type="http://schemas.openxmlformats.org/officeDocument/2006/relationships/hyperlink" Target="https://neuronsolutions.hu/20211026-a-mesterseges-intelligencia-rovid-tortenete/" TargetMode="External"/><Relationship Id="rId9" Type="http://schemas.openxmlformats.org/officeDocument/2006/relationships/hyperlink" Target="https://hu.wikipedia.org/wiki/Mesters%C3%A9ges_neur%C3%A1lis_h%C3%A1l%C3%B3zat" TargetMode="External"/><Relationship Id="rId14" Type="http://schemas.openxmlformats.org/officeDocument/2006/relationships/hyperlink" Target="https://techforum.hvg.hu/2021/12/mesterseges-agyak-a-gepben-mire-jok-a-neuralis-halozato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32649532-5D4D-0F7C-379E-0F658E5ED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5" t="9091" r="24923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9" name="Rectangle 4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77981" y="929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hu-HU" sz="4800">
                <a:solidFill>
                  <a:schemeClr val="bg1"/>
                </a:solidFill>
                <a:cs typeface="Calibri Light"/>
              </a:rPr>
              <a:t>Mesterséges intelligencia</a:t>
            </a:r>
            <a:endParaRPr lang="hu-HU" sz="480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77980" y="3880885"/>
            <a:ext cx="4195886" cy="2976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Aft>
                <a:spcPts val="1000"/>
              </a:spcAft>
            </a:pPr>
            <a:r>
              <a:rPr lang="hu-HU" sz="2800" dirty="0">
                <a:solidFill>
                  <a:schemeClr val="bg1"/>
                </a:solidFill>
                <a:ea typeface="Calibri"/>
                <a:cs typeface="Calibri"/>
              </a:rPr>
              <a:t>Készítette: </a:t>
            </a:r>
          </a:p>
          <a:p>
            <a:pPr algn="l">
              <a:spcAft>
                <a:spcPts val="1000"/>
              </a:spcAft>
            </a:pPr>
            <a:r>
              <a:rPr lang="hu-HU" sz="2800" dirty="0" err="1">
                <a:solidFill>
                  <a:schemeClr val="bg1"/>
                </a:solidFill>
                <a:ea typeface="Calibri"/>
                <a:cs typeface="Calibri"/>
              </a:rPr>
              <a:t>Fire</a:t>
            </a:r>
            <a:r>
              <a:rPr lang="hu-HU" sz="2800" dirty="0">
                <a:solidFill>
                  <a:schemeClr val="bg1"/>
                </a:solidFill>
                <a:ea typeface="Calibri"/>
                <a:cs typeface="Calibri"/>
              </a:rPr>
              <a:t> Starter (Bütyök),  </a:t>
            </a:r>
          </a:p>
          <a:p>
            <a:pPr algn="l">
              <a:spcAft>
                <a:spcPts val="1000"/>
              </a:spcAft>
            </a:pPr>
            <a:r>
              <a:rPr lang="hu-HU" sz="2800" dirty="0" err="1">
                <a:solidFill>
                  <a:schemeClr val="bg1"/>
                </a:solidFill>
                <a:ea typeface="Calibri"/>
                <a:cs typeface="Calibri"/>
              </a:rPr>
              <a:t>Gúti</a:t>
            </a:r>
            <a:r>
              <a:rPr lang="hu-HU" sz="2800" dirty="0">
                <a:solidFill>
                  <a:schemeClr val="bg1"/>
                </a:solidFill>
                <a:ea typeface="Calibri"/>
                <a:cs typeface="Calibri"/>
              </a:rPr>
              <a:t> Bálint, </a:t>
            </a:r>
          </a:p>
          <a:p>
            <a:pPr algn="l">
              <a:spcAft>
                <a:spcPts val="1000"/>
              </a:spcAft>
            </a:pPr>
            <a:r>
              <a:rPr lang="hu-HU" sz="2800" dirty="0" err="1">
                <a:solidFill>
                  <a:schemeClr val="bg1"/>
                </a:solidFill>
                <a:ea typeface="Calibri"/>
                <a:cs typeface="Calibri"/>
              </a:rPr>
              <a:t>Follárdt</a:t>
            </a:r>
            <a:r>
              <a:rPr lang="hu-HU" sz="2800" dirty="0">
                <a:solidFill>
                  <a:schemeClr val="bg1"/>
                </a:solidFill>
                <a:ea typeface="Calibri"/>
                <a:cs typeface="Calibri"/>
              </a:rPr>
              <a:t> Áron</a:t>
            </a:r>
          </a:p>
        </p:txBody>
      </p:sp>
      <p:sp>
        <p:nvSpPr>
          <p:cNvPr id="60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1729051-50ED-C0F6-5043-6A659FB1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hu-HU" sz="4100">
                <a:solidFill>
                  <a:schemeClr val="bg1"/>
                </a:solidFill>
                <a:latin typeface="Calibri Light"/>
                <a:cs typeface="Calibri"/>
              </a:rPr>
              <a:t>Gépi tanulás, szintjei (deep learning)</a:t>
            </a:r>
            <a:endParaRPr lang="hu-HU" sz="410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231B93-92E9-1542-2F3A-A9A45FDC5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1000"/>
              </a:spcAft>
            </a:pPr>
            <a:r>
              <a:rPr lang="hu-HU" sz="2000">
                <a:solidFill>
                  <a:schemeClr val="bg1"/>
                </a:solidFill>
                <a:cs typeface="Calibri"/>
              </a:rPr>
              <a:t>Deep learning fogalma</a:t>
            </a:r>
            <a:endParaRPr lang="hu-HU" sz="20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hu-HU" sz="2000">
                <a:solidFill>
                  <a:schemeClr val="bg1"/>
                </a:solidFill>
                <a:cs typeface="Calibri"/>
              </a:rPr>
              <a:t>Neuronhálózatok alkalmazásán és statisztikai modelleken alapszik</a:t>
            </a:r>
            <a:endParaRPr lang="hu-HU" sz="20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hu-HU" sz="2000">
                <a:solidFill>
                  <a:schemeClr val="bg1"/>
                </a:solidFill>
                <a:cs typeface="Calibri"/>
              </a:rPr>
              <a:t>Egymásba ágyazott neuronhálózatokat 2006-ban használtak</a:t>
            </a:r>
            <a:endParaRPr lang="hu-HU" sz="20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hu-HU" sz="2000">
                <a:solidFill>
                  <a:schemeClr val="bg1"/>
                </a:solidFill>
                <a:cs typeface="Calibri"/>
              </a:rPr>
              <a:t>Képfeldolgozás</a:t>
            </a:r>
            <a:endParaRPr lang="hu-HU" sz="200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hu-HU" sz="2000">
                <a:solidFill>
                  <a:schemeClr val="bg1"/>
                </a:solidFill>
                <a:cs typeface="Calibri"/>
              </a:rPr>
              <a:t>Deepfake</a:t>
            </a:r>
            <a:endParaRPr lang="hu-HU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5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DB83F98-244C-4F65-4E45-71E8F2A3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2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 sz="5000">
                <a:solidFill>
                  <a:schemeClr val="bg1"/>
                </a:solidFill>
              </a:rPr>
              <a:t>Mély tanulási keretrendszer</a:t>
            </a:r>
          </a:p>
        </p:txBody>
      </p:sp>
      <p:cxnSp>
        <p:nvCxnSpPr>
          <p:cNvPr id="29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rtalom helye 2">
            <a:extLst>
              <a:ext uri="{FF2B5EF4-FFF2-40B4-BE49-F238E27FC236}">
                <a16:creationId xmlns:a16="http://schemas.microsoft.com/office/drawing/2014/main" id="{F4B10AD7-BD3F-4242-4A1F-E06ED4F17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812968"/>
              </p:ext>
            </p:extLst>
          </p:nvPr>
        </p:nvGraphicFramePr>
        <p:xfrm>
          <a:off x="5728502" y="685800"/>
          <a:ext cx="587851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18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690E22F-EB95-AD97-0F31-B840B530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2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 sz="6200">
                <a:solidFill>
                  <a:schemeClr val="bg1"/>
                </a:solidFill>
                <a:latin typeface="Calibri Light"/>
                <a:cs typeface="Calibri"/>
              </a:rPr>
              <a:t>Mély tanulási modellek bemutatása</a:t>
            </a:r>
          </a:p>
        </p:txBody>
      </p:sp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rtalom helye 2">
            <a:extLst>
              <a:ext uri="{FF2B5EF4-FFF2-40B4-BE49-F238E27FC236}">
                <a16:creationId xmlns:a16="http://schemas.microsoft.com/office/drawing/2014/main" id="{98DE8A3D-73AB-59F1-58D2-6EBDC244E0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525440"/>
              </p:ext>
            </p:extLst>
          </p:nvPr>
        </p:nvGraphicFramePr>
        <p:xfrm>
          <a:off x="5728502" y="685800"/>
          <a:ext cx="587851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97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8B9A7E8-E4C4-0EE7-E23A-1FC7CD0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hu-HU">
                <a:solidFill>
                  <a:schemeClr val="bg1"/>
                </a:solidFill>
                <a:latin typeface="Calibri Light"/>
                <a:cs typeface="Calibri"/>
              </a:rPr>
              <a:t>Mire használható?</a:t>
            </a:r>
            <a:endParaRPr lang="hu-HU">
              <a:solidFill>
                <a:schemeClr val="bg1"/>
              </a:solidFill>
            </a:endParaRP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EFA44B-E04B-5333-29E2-7856C4B0A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>
                <a:solidFill>
                  <a:schemeClr val="bg1"/>
                </a:solidFill>
                <a:cs typeface="Calibri"/>
              </a:rPr>
              <a:t>Kép,-beszéd- és érzelemfelismerés</a:t>
            </a:r>
          </a:p>
          <a:p>
            <a:r>
              <a:rPr lang="hu-HU" sz="2000">
                <a:solidFill>
                  <a:schemeClr val="bg1"/>
                </a:solidFill>
                <a:cs typeface="Calibri"/>
              </a:rPr>
              <a:t>Személyre szabott élmények</a:t>
            </a:r>
          </a:p>
          <a:p>
            <a:r>
              <a:rPr lang="hu-HU" sz="2000">
                <a:solidFill>
                  <a:schemeClr val="bg1"/>
                </a:solidFill>
                <a:cs typeface="Calibri"/>
              </a:rPr>
              <a:t>Csevegőrobotok</a:t>
            </a:r>
          </a:p>
          <a:p>
            <a:r>
              <a:rPr lang="hu-HU" sz="2000">
                <a:solidFill>
                  <a:schemeClr val="bg1"/>
                </a:solidFill>
                <a:cs typeface="Calibri"/>
              </a:rPr>
              <a:t>Személyes digitális asszisztens</a:t>
            </a:r>
          </a:p>
          <a:p>
            <a:r>
              <a:rPr lang="hu-HU" sz="2000">
                <a:solidFill>
                  <a:schemeClr val="bg1"/>
                </a:solidFill>
                <a:cs typeface="Calibri"/>
              </a:rPr>
              <a:t>Önvezető járművek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1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2590522-9BD9-23AF-6C27-65C703AE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46" y="669925"/>
            <a:ext cx="4650862" cy="4812755"/>
          </a:xfrm>
        </p:spPr>
        <p:txBody>
          <a:bodyPr anchor="b">
            <a:normAutofit/>
          </a:bodyPr>
          <a:lstStyle/>
          <a:p>
            <a:pPr algn="r"/>
            <a:r>
              <a:rPr lang="hu-HU" sz="6700">
                <a:solidFill>
                  <a:schemeClr val="bg1"/>
                </a:solidFill>
                <a:latin typeface="Calibri Light"/>
                <a:cs typeface="Calibri"/>
              </a:rPr>
              <a:t>Mesterséges intelligencia mint program</a:t>
            </a:r>
            <a:endParaRPr lang="hu-HU" sz="67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06" y="5597879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AFAB51-1FA6-15D2-EC4E-199AA90B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314" y="753042"/>
            <a:ext cx="4562272" cy="51720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2000">
                <a:solidFill>
                  <a:schemeClr val="bg1"/>
                </a:solidFill>
                <a:cs typeface="Calibri"/>
              </a:rPr>
              <a:t>Algoritmusok és modellek</a:t>
            </a:r>
          </a:p>
          <a:p>
            <a:r>
              <a:rPr lang="hu-HU" sz="2000">
                <a:solidFill>
                  <a:schemeClr val="bg1"/>
                </a:solidFill>
                <a:cs typeface="Calibri"/>
              </a:rPr>
              <a:t>Adatgyűjtés és tárolás</a:t>
            </a:r>
          </a:p>
          <a:p>
            <a:r>
              <a:rPr lang="hu-HU" sz="2000">
                <a:solidFill>
                  <a:schemeClr val="bg1"/>
                </a:solidFill>
                <a:cs typeface="Calibri"/>
              </a:rPr>
              <a:t>Tanítás és tanulás</a:t>
            </a:r>
          </a:p>
          <a:p>
            <a:r>
              <a:rPr lang="hu-HU" sz="2000">
                <a:solidFill>
                  <a:schemeClr val="bg1"/>
                </a:solidFill>
                <a:cs typeface="Calibri"/>
              </a:rPr>
              <a:t>Mintázatfelismerés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1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2590522-9BD9-23AF-6C27-65C703AE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hu-HU" sz="3500">
                <a:solidFill>
                  <a:schemeClr val="bg1"/>
                </a:solidFill>
                <a:latin typeface="Calibri Light"/>
                <a:cs typeface="Calibri"/>
              </a:rPr>
              <a:t>Mesterséges intelligencia mint program</a:t>
            </a:r>
            <a:endParaRPr lang="hu-HU" sz="35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AFAB51-1FA6-15D2-EC4E-199AA90B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2469909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cs typeface="Calibri"/>
              </a:rPr>
              <a:t>Döntéshozatal</a:t>
            </a:r>
            <a:endParaRPr lang="hu-HU"/>
          </a:p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cs typeface="Calibri"/>
              </a:rPr>
              <a:t>Rendszerintegráció</a:t>
            </a:r>
          </a:p>
          <a:p>
            <a:pPr>
              <a:spcAft>
                <a:spcPts val="1000"/>
              </a:spcAft>
            </a:pPr>
            <a:r>
              <a:rPr lang="hu-HU" err="1">
                <a:solidFill>
                  <a:schemeClr val="bg1"/>
                </a:solidFill>
                <a:cs typeface="Calibri"/>
              </a:rPr>
              <a:t>Feedback</a:t>
            </a:r>
            <a:r>
              <a:rPr lang="hu-HU">
                <a:solidFill>
                  <a:schemeClr val="bg1"/>
                </a:solidFill>
                <a:cs typeface="Calibri"/>
              </a:rPr>
              <a:t> </a:t>
            </a:r>
            <a:r>
              <a:rPr lang="hu-HU" err="1">
                <a:solidFill>
                  <a:schemeClr val="bg1"/>
                </a:solidFill>
                <a:cs typeface="Calibri"/>
              </a:rPr>
              <a:t>Mechanism</a:t>
            </a:r>
            <a:endParaRPr lang="hu-HU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A képen képernyőkép, Színesség, gerinctelen, medúza látható&#10;&#10;Automatikusan generált leírás">
            <a:extLst>
              <a:ext uri="{FF2B5EF4-FFF2-40B4-BE49-F238E27FC236}">
                <a16:creationId xmlns:a16="http://schemas.microsoft.com/office/drawing/2014/main" id="{F1484A5A-8581-B558-0305-F8DEF54F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2" r="3699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3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, rajzfilm, képernyőkép, diagram látható&#10;&#10;Automatikusan generált leírás">
            <a:extLst>
              <a:ext uri="{FF2B5EF4-FFF2-40B4-BE49-F238E27FC236}">
                <a16:creationId xmlns:a16="http://schemas.microsoft.com/office/drawing/2014/main" id="{EBD54941-BCE3-D395-2D42-ECE117F6F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8" b="2"/>
          <a:stretch/>
        </p:blipFill>
        <p:spPr>
          <a:xfrm>
            <a:off x="20" y="10"/>
            <a:ext cx="12191980" cy="400589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2A99D0B-58CD-7DD3-365C-A8FF36B5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>
            <a:normAutofit/>
          </a:bodyPr>
          <a:lstStyle/>
          <a:p>
            <a:r>
              <a:rPr lang="hu-HU" sz="2800">
                <a:solidFill>
                  <a:schemeClr val="bg1"/>
                </a:solidFill>
              </a:rPr>
              <a:t>Mesterséges intelligencia típusai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B93BC1-142B-AD23-7DC6-3CE72B0D0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700">
                <a:solidFill>
                  <a:schemeClr val="bg1"/>
                </a:solidFill>
                <a:cs typeface="Calibri"/>
              </a:rPr>
              <a:t>Mesterséges általános intelligencia (AGI)</a:t>
            </a:r>
          </a:p>
          <a:p>
            <a:r>
              <a:rPr lang="hu-HU" sz="1700">
                <a:solidFill>
                  <a:schemeClr val="bg1"/>
                </a:solidFill>
                <a:cs typeface="Calibri"/>
              </a:rPr>
              <a:t>Mesterséges felületintelligencia (ASI)</a:t>
            </a:r>
          </a:p>
          <a:p>
            <a:r>
              <a:rPr lang="hu-HU" sz="1700">
                <a:solidFill>
                  <a:schemeClr val="bg1"/>
                </a:solidFill>
                <a:cs typeface="Calibri"/>
              </a:rPr>
              <a:t>Mesterséges keskeny intelligencia (ANI)</a:t>
            </a:r>
          </a:p>
          <a:p>
            <a:endParaRPr lang="hu-HU" sz="17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82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képernyőkép, művészet látható&#10;&#10;Automatikusan generált leírás">
            <a:extLst>
              <a:ext uri="{FF2B5EF4-FFF2-40B4-BE49-F238E27FC236}">
                <a16:creationId xmlns:a16="http://schemas.microsoft.com/office/drawing/2014/main" id="{5F50553A-F2BF-5FC8-6DC3-B7E42AD0C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1" t="6593" r="2048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BB3AF14-F4A9-21BC-C008-02109E15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>
                <a:solidFill>
                  <a:schemeClr val="bg1"/>
                </a:solidFill>
                <a:latin typeface="Calibri Light"/>
                <a:cs typeface="Calibri"/>
              </a:rPr>
              <a:t>Mesterséges általános intelligencia (AGI)</a:t>
            </a:r>
            <a:endParaRPr lang="hu-HU" sz="28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0E510E-4CF9-DD46-3221-DD1D28108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1000"/>
              </a:spcAft>
            </a:pPr>
            <a:r>
              <a:rPr lang="hu-HU" sz="2000">
                <a:solidFill>
                  <a:schemeClr val="bg1"/>
                </a:solidFill>
                <a:cs typeface="Calibri"/>
              </a:rPr>
              <a:t>Intellektuális feladatok elvégzése</a:t>
            </a:r>
            <a:endParaRPr lang="hu-HU"/>
          </a:p>
          <a:p>
            <a:pPr>
              <a:spcAft>
                <a:spcPts val="1000"/>
              </a:spcAft>
            </a:pPr>
            <a:r>
              <a:rPr lang="hu-HU" sz="2000">
                <a:solidFill>
                  <a:schemeClr val="bg1"/>
                </a:solidFill>
                <a:cs typeface="Calibri"/>
              </a:rPr>
              <a:t>Tanulhatnak tapasztalatokból</a:t>
            </a:r>
          </a:p>
          <a:p>
            <a:pPr>
              <a:spcAft>
                <a:spcPts val="1000"/>
              </a:spcAft>
            </a:pPr>
            <a:r>
              <a:rPr lang="hu-HU" sz="2000">
                <a:solidFill>
                  <a:schemeClr val="bg1"/>
                </a:solidFill>
                <a:cs typeface="Calibri"/>
              </a:rPr>
              <a:t>Észlelik és </a:t>
            </a:r>
            <a:r>
              <a:rPr lang="hu-HU" sz="2000" err="1">
                <a:solidFill>
                  <a:schemeClr val="bg1"/>
                </a:solidFill>
                <a:cs typeface="Calibri"/>
              </a:rPr>
              <a:t>előrejelezhetik</a:t>
            </a:r>
            <a:r>
              <a:rPr lang="hu-HU" sz="2000">
                <a:solidFill>
                  <a:schemeClr val="bg1"/>
                </a:solidFill>
                <a:cs typeface="Calibri"/>
              </a:rPr>
              <a:t> a mintákat</a:t>
            </a:r>
          </a:p>
          <a:p>
            <a:pPr>
              <a:spcAft>
                <a:spcPts val="1000"/>
              </a:spcAft>
            </a:pPr>
            <a:r>
              <a:rPr lang="hu-HU" sz="2000">
                <a:solidFill>
                  <a:schemeClr val="bg1"/>
                </a:solidFill>
                <a:cs typeface="Calibri"/>
              </a:rPr>
              <a:t>Egy másodperc alatt 200 </a:t>
            </a:r>
            <a:r>
              <a:rPr lang="hu-HU" sz="2000" err="1">
                <a:solidFill>
                  <a:schemeClr val="bg1"/>
                </a:solidFill>
                <a:cs typeface="Calibri"/>
              </a:rPr>
              <a:t>kvadrilliós</a:t>
            </a:r>
            <a:r>
              <a:rPr lang="hu-HU" sz="2000">
                <a:solidFill>
                  <a:schemeClr val="bg1"/>
                </a:solidFill>
                <a:cs typeface="Calibri"/>
              </a:rPr>
              <a:t> számítást képes végrehajtani</a:t>
            </a:r>
          </a:p>
          <a:p>
            <a:pPr>
              <a:spcAft>
                <a:spcPts val="1000"/>
              </a:spcAft>
            </a:pPr>
            <a:endParaRPr lang="hu-HU" sz="2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151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művészet látható&#10;&#10;Automatikusan generált leírás">
            <a:extLst>
              <a:ext uri="{FF2B5EF4-FFF2-40B4-BE49-F238E27FC236}">
                <a16:creationId xmlns:a16="http://schemas.microsoft.com/office/drawing/2014/main" id="{7D78056A-FC57-0129-7251-1B5241AC4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339" r="107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A395C5D-56DC-0A5C-773B-9FA2AEDD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hu-HU" sz="5000">
                <a:solidFill>
                  <a:schemeClr val="bg1"/>
                </a:solidFill>
                <a:latin typeface="Calibri Light"/>
                <a:cs typeface="Calibri"/>
              </a:rPr>
              <a:t>Mesterséges felületintelligencia (ASI)</a:t>
            </a:r>
            <a:endParaRPr lang="hu-HU" sz="50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E6A234-C5B8-8FE7-9161-E28DF095C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>
                <a:solidFill>
                  <a:schemeClr val="bg1"/>
                </a:solidFill>
                <a:cs typeface="Calibri"/>
              </a:rPr>
              <a:t>ASI rendszerek elméletileg teljesen önismertek</a:t>
            </a:r>
          </a:p>
          <a:p>
            <a:r>
              <a:rPr lang="hu-HU" sz="2000">
                <a:solidFill>
                  <a:schemeClr val="bg1"/>
                </a:solidFill>
                <a:cs typeface="Calibri"/>
              </a:rPr>
              <a:t>Emberi utánzást, viselkedést és megértésre tanított</a:t>
            </a:r>
          </a:p>
        </p:txBody>
      </p:sp>
    </p:spTree>
    <p:extLst>
      <p:ext uri="{BB962C8B-B14F-4D97-AF65-F5344CB8AC3E}">
        <p14:creationId xmlns:p14="http://schemas.microsoft.com/office/powerpoint/2010/main" val="128037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elektronika, gép, ruházat, Emberi arc látható&#10;&#10;Automatikusan generált leírás">
            <a:extLst>
              <a:ext uri="{FF2B5EF4-FFF2-40B4-BE49-F238E27FC236}">
                <a16:creationId xmlns:a16="http://schemas.microsoft.com/office/drawing/2014/main" id="{0FDF892E-413E-5E08-78E3-83452E47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0" b="322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D98444D-CC03-2461-A65A-8C824FAA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>
                <a:solidFill>
                  <a:schemeClr val="bg1"/>
                </a:solidFill>
                <a:ea typeface="+mj-lt"/>
                <a:cs typeface="+mj-lt"/>
              </a:rPr>
              <a:t>Mesterséges keskeny intelligencia (ANI)</a:t>
            </a:r>
            <a:endParaRPr lang="hu-HU" sz="28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DC9F40-095C-DA5A-7584-6513592EE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2718428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hu-HU" sz="2400">
                <a:solidFill>
                  <a:schemeClr val="bg1"/>
                </a:solidFill>
                <a:ea typeface="Calibri"/>
                <a:cs typeface="Calibri"/>
              </a:rPr>
              <a:t> A betegségek kezelése és megelőzésekor figyelembe kell venni az olyan tényezőket, mint a gének, a környezet és az életmód. Ez hatalmas adat mennyiséget jelent, melynek feldolgozásában az ANI tud segíteni</a:t>
            </a:r>
            <a:endParaRPr lang="en-US" sz="24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086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áramkör, Elektrontechnika, elektronika, Elektronikus alkatrész látható&#10;&#10;Automatikusan generált leírás">
            <a:extLst>
              <a:ext uri="{FF2B5EF4-FFF2-40B4-BE49-F238E27FC236}">
                <a16:creationId xmlns:a16="http://schemas.microsoft.com/office/drawing/2014/main" id="{1EC4C088-6208-9572-5690-0C0360C6C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582" b="1716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661DABF-4CB0-18FC-4DC2-F556594E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hu-HU" sz="5000">
                <a:solidFill>
                  <a:schemeClr val="bg1"/>
                </a:solidFill>
                <a:latin typeface="Calibri Light"/>
                <a:cs typeface="Calibri"/>
              </a:rPr>
              <a:t>Fogalma (AI)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D3CDB1-850C-A091-9C20-81D1470FF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000">
                <a:solidFill>
                  <a:schemeClr val="bg1"/>
                </a:solidFill>
                <a:ea typeface="Calibri"/>
                <a:cs typeface="Calibri"/>
              </a:rPr>
              <a:t>Emberi intelligencia szimulációja</a:t>
            </a:r>
          </a:p>
          <a:p>
            <a:r>
              <a:rPr lang="hu-HU" sz="2000">
                <a:solidFill>
                  <a:schemeClr val="bg1"/>
                </a:solidFill>
                <a:ea typeface="Calibri"/>
                <a:cs typeface="Calibri"/>
              </a:rPr>
              <a:t>Szűk/Gyenge és Erős AI</a:t>
            </a:r>
          </a:p>
        </p:txBody>
      </p:sp>
    </p:spTree>
    <p:extLst>
      <p:ext uri="{BB962C8B-B14F-4D97-AF65-F5344CB8AC3E}">
        <p14:creationId xmlns:p14="http://schemas.microsoft.com/office/powerpoint/2010/main" val="32120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Emberi arc, személy, ruházat, képernyőkép látható&#10;&#10;Automatikusan generált leírás">
            <a:extLst>
              <a:ext uri="{FF2B5EF4-FFF2-40B4-BE49-F238E27FC236}">
                <a16:creationId xmlns:a16="http://schemas.microsoft.com/office/drawing/2014/main" id="{3F179935-6B88-E9C9-CEC3-41394B09E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8" r="25188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A086EB-61E7-91D6-2831-F7B9A1ED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511714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>
                <a:solidFill>
                  <a:schemeClr val="bg1"/>
                </a:solidFill>
                <a:latin typeface="Calibri Light"/>
                <a:cs typeface="Calibri"/>
              </a:rPr>
              <a:t>Jelenleg hol tart az AI</a:t>
            </a:r>
            <a:endParaRPr lang="hu-HU" sz="28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62D21362-AC8D-6EC6-E2E8-90118889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01" y="2568152"/>
            <a:ext cx="3438906" cy="42940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100">
                <a:solidFill>
                  <a:schemeClr val="bg1"/>
                </a:solidFill>
                <a:cs typeface="Calibri"/>
              </a:rPr>
              <a:t>Az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időjárás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és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az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éghajlat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előrejelzés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területén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nagyon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elterjedt</a:t>
            </a:r>
            <a:endParaRPr lang="en-US" sz="2100">
              <a:solidFill>
                <a:schemeClr val="bg1"/>
              </a:solidFill>
              <a:cs typeface="Calibri"/>
            </a:endParaRPr>
          </a:p>
          <a:p>
            <a:r>
              <a:rPr lang="en-US" sz="2100" err="1">
                <a:solidFill>
                  <a:schemeClr val="bg1"/>
                </a:solidFill>
                <a:cs typeface="Calibri"/>
              </a:rPr>
              <a:t>Egyre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több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kormányzati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hatóság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és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szervezet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alkalmazza</a:t>
            </a:r>
            <a:r>
              <a:rPr lang="en-US" sz="2100">
                <a:solidFill>
                  <a:schemeClr val="bg1"/>
                </a:solidFill>
                <a:cs typeface="Calibri"/>
              </a:rPr>
              <a:t> a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mesterséges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intelligenciát</a:t>
            </a:r>
            <a:endParaRPr lang="en-US" sz="2100">
              <a:solidFill>
                <a:schemeClr val="bg1"/>
              </a:solidFill>
              <a:cs typeface="Calibri"/>
            </a:endParaRPr>
          </a:p>
          <a:p>
            <a:r>
              <a:rPr lang="en-US" sz="2100" err="1">
                <a:solidFill>
                  <a:schemeClr val="bg1"/>
                </a:solidFill>
                <a:cs typeface="Calibri"/>
              </a:rPr>
              <a:t>Új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munkaterületeket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nyithat</a:t>
            </a:r>
            <a:endParaRPr lang="en-US" sz="2100">
              <a:solidFill>
                <a:schemeClr val="bg1"/>
              </a:solidFill>
              <a:cs typeface="Calibri"/>
            </a:endParaRPr>
          </a:p>
          <a:p>
            <a:r>
              <a:rPr lang="en-US" sz="2100">
                <a:solidFill>
                  <a:schemeClr val="bg1"/>
                </a:solidFill>
                <a:cs typeface="Calibri"/>
              </a:rPr>
              <a:t>AI-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val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való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kapcsolattartás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az</a:t>
            </a:r>
            <a:r>
              <a:rPr lang="en-US" sz="2100">
                <a:solidFill>
                  <a:schemeClr val="bg1"/>
                </a:solidFill>
                <a:cs typeface="Calibri"/>
              </a:rPr>
              <a:t>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ügyfelekkel</a:t>
            </a:r>
          </a:p>
        </p:txBody>
      </p:sp>
    </p:spTree>
    <p:extLst>
      <p:ext uri="{BB962C8B-B14F-4D97-AF65-F5344CB8AC3E}">
        <p14:creationId xmlns:p14="http://schemas.microsoft.com/office/powerpoint/2010/main" val="424388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47CAD10A-6F40-E053-318D-8FD21D00A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hu-HU" sz="4000"/>
              <a:t>Hol használják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B572CD-BC53-BD1A-DDE6-82F90BB68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Egészségügy</a:t>
            </a: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Pénzügy</a:t>
            </a: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Közlekedés</a:t>
            </a: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Ügyfélszolgálat</a:t>
            </a: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Oktatás</a:t>
            </a: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Gyógyszerkutatás</a:t>
            </a:r>
          </a:p>
          <a:p>
            <a:endParaRPr lang="hu-HU" sz="24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79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C62C62E0-6331-8953-8CDA-342218EA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hu-HU" sz="4000">
                <a:cs typeface="Calibri Light" panose="020F0302020204030204"/>
              </a:rPr>
              <a:t>Hol használják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C2530C-01D0-127C-F7F4-9AB49B1E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Időjárás és klíma változás előrejelzések</a:t>
            </a:r>
            <a:endParaRPr lang="hu-HU" sz="24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Képfelismerés, arcfelismerés, minták keresése</a:t>
            </a:r>
            <a:endParaRPr lang="hu-HU" sz="24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Pénzügyi előrejelzések </a:t>
            </a:r>
            <a:endParaRPr lang="hu-HU" sz="24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Speech-to-text megoldások, hangvezérlés, real-time fordítók</a:t>
            </a:r>
            <a:endParaRPr lang="hu-HU" sz="24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Robotika</a:t>
            </a:r>
            <a:endParaRPr lang="hu-HU" sz="24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hu-HU" sz="2400">
                <a:solidFill>
                  <a:schemeClr val="tx1">
                    <a:alpha val="80000"/>
                  </a:schemeClr>
                </a:solidFill>
              </a:rPr>
              <a:t>Közlekedésirányítás</a:t>
            </a:r>
            <a:endParaRPr lang="hu-HU" sz="24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endParaRPr lang="hu-HU" sz="24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endParaRPr lang="hu-HU" sz="24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0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392CE63-C968-6541-1C1B-21121AA88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b="151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BE487DD-5E52-3B58-BB65-BE68BED46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hu-HU">
                <a:solidFill>
                  <a:schemeClr val="bg1"/>
                </a:solidFill>
                <a:latin typeface="Calibri Light"/>
                <a:cs typeface="Calibri Light"/>
              </a:rPr>
              <a:t>Mit tartogat a jövő?</a:t>
            </a:r>
            <a:endParaRPr lang="hu-HU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44883C-12E6-95DB-3691-97346F0EF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solidFill>
                  <a:schemeClr val="bg1"/>
                </a:solidFill>
                <a:cs typeface="Calibri"/>
              </a:rPr>
              <a:t>Két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alapvető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ideáltípusa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létezik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: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Az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első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szerint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az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MI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negatív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hatással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lesz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a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munkaerőpiacra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és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a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társadalomra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második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szerint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pozitív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hatás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várható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lesz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elég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munka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sőt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kreatív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munkák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jutnak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egyre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inkább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embereknek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.</a:t>
            </a:r>
            <a:endParaRPr lang="hu-HU" sz="11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19F00-1C74-AD52-C2B0-E424E7432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54" r="-2" b="426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56D696-69C7-01C7-F3E4-A2118F83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  <a:latin typeface="Calibri Light"/>
                <a:cs typeface="Calibri"/>
              </a:rPr>
              <a:t>Mit javasol az AIDA jelentés?</a:t>
            </a:r>
            <a:endParaRPr lang="hu-HU">
              <a:solidFill>
                <a:srgbClr val="FFFFFF"/>
              </a:solidFill>
            </a:endParaRPr>
          </a:p>
        </p:txBody>
      </p:sp>
      <p:graphicFrame>
        <p:nvGraphicFramePr>
          <p:cNvPr id="15" name="Tartalom helye 2">
            <a:extLst>
              <a:ext uri="{FF2B5EF4-FFF2-40B4-BE49-F238E27FC236}">
                <a16:creationId xmlns:a16="http://schemas.microsoft.com/office/drawing/2014/main" id="{32FA8AC4-65D9-964F-0EBE-6A882C941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5114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9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Emberi arc, tűzijáték, portré, fekete-fehér látható&#10;&#10;Automatikusan generált leírás">
            <a:extLst>
              <a:ext uri="{FF2B5EF4-FFF2-40B4-BE49-F238E27FC236}">
                <a16:creationId xmlns:a16="http://schemas.microsoft.com/office/drawing/2014/main" id="{9E19D8EB-44B5-D258-9834-A444E3AEE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4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3977BDF-2559-98D0-6D8B-BDACFD3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Mesterséges intelligencia előnyei </a:t>
            </a:r>
          </a:p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ontent Placeholder 18">
            <a:extLst>
              <a:ext uri="{FF2B5EF4-FFF2-40B4-BE49-F238E27FC236}">
                <a16:creationId xmlns:a16="http://schemas.microsoft.com/office/drawing/2014/main" id="{F86A2A91-E734-CE3D-7E4F-AE9C60B6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solidFill>
                  <a:schemeClr val="bg1"/>
                </a:solidFill>
                <a:cs typeface="Calibri"/>
              </a:rPr>
              <a:t>Üzleti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szintű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rugalmasság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Jobb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ügyfélszolgálat</a:t>
            </a:r>
          </a:p>
          <a:p>
            <a:r>
              <a:rPr lang="en-US" sz="2000" err="1">
                <a:solidFill>
                  <a:schemeClr val="bg1"/>
                </a:solidFill>
                <a:cs typeface="Calibri"/>
              </a:rPr>
              <a:t>Magabiztos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döntéshozatal</a:t>
            </a:r>
          </a:p>
          <a:p>
            <a:r>
              <a:rPr lang="en-US" sz="2000" err="1">
                <a:solidFill>
                  <a:schemeClr val="bg1"/>
                </a:solidFill>
                <a:cs typeface="Calibri"/>
              </a:rPr>
              <a:t>Releváns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termékek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és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szolgáltatások</a:t>
            </a:r>
          </a:p>
          <a:p>
            <a:r>
              <a:rPr lang="en-US" sz="2000" err="1">
                <a:solidFill>
                  <a:schemeClr val="bg1"/>
                </a:solidFill>
                <a:cs typeface="Calibri"/>
              </a:rPr>
              <a:t>Elkötelezett</a:t>
            </a:r>
            <a:r>
              <a:rPr lang="en-US" sz="2000">
                <a:solidFill>
                  <a:schemeClr val="bg1"/>
                </a:solidFill>
                <a:cs typeface="Calibri"/>
              </a:rPr>
              <a:t> munkaerő</a:t>
            </a:r>
          </a:p>
        </p:txBody>
      </p:sp>
    </p:spTree>
    <p:extLst>
      <p:ext uri="{BB962C8B-B14F-4D97-AF65-F5344CB8AC3E}">
        <p14:creationId xmlns:p14="http://schemas.microsoft.com/office/powerpoint/2010/main" val="77153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7ED8239-EECB-5A68-9F3E-695F76DC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hu-HU" sz="4000">
                <a:solidFill>
                  <a:schemeClr val="bg1"/>
                </a:solidFill>
                <a:latin typeface="Calibri Light"/>
                <a:cs typeface="Calibri"/>
              </a:rPr>
              <a:t>Üzleti intelligencia:</a:t>
            </a:r>
            <a:endParaRPr lang="hu-HU" sz="40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4EBC8C-1B96-BD4E-2FBD-7453E5E8D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Piaci </a:t>
            </a:r>
            <a:r>
              <a:rPr lang="en-US" sz="2400" err="1">
                <a:solidFill>
                  <a:schemeClr val="bg1">
                    <a:alpha val="80000"/>
                  </a:schemeClr>
                </a:solidFill>
                <a:cs typeface="Calibri"/>
              </a:rPr>
              <a:t>trendek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bg1">
                    <a:alpha val="80000"/>
                  </a:schemeClr>
                </a:solidFill>
                <a:cs typeface="Calibri"/>
              </a:rPr>
              <a:t>és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bg1">
                    <a:alpha val="80000"/>
                  </a:schemeClr>
                </a:solidFill>
                <a:cs typeface="Calibri"/>
              </a:rPr>
              <a:t>szokások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bg1">
                    <a:alpha val="80000"/>
                  </a:schemeClr>
                </a:solidFill>
                <a:cs typeface="Calibri"/>
              </a:rPr>
              <a:t>megértése</a:t>
            </a:r>
            <a:endParaRPr lang="en-US" sz="24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err="1">
                <a:solidFill>
                  <a:schemeClr val="bg1">
                    <a:alpha val="80000"/>
                  </a:schemeClr>
                </a:solidFill>
                <a:cs typeface="Calibri"/>
              </a:rPr>
              <a:t>Versenyelőny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, </a:t>
            </a:r>
            <a:r>
              <a:rPr lang="en-US" sz="2400" err="1">
                <a:solidFill>
                  <a:schemeClr val="bg1">
                    <a:alpha val="80000"/>
                  </a:schemeClr>
                </a:solidFill>
                <a:cs typeface="Calibri"/>
              </a:rPr>
              <a:t>bevételnökedés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 generálása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8FBE059-E39E-F019-4E7F-04F9199A5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4" r="39445" b="1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363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7EBE83E-0272-19C1-29F1-DD6C6DE6F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>
                <a:latin typeface="Calibri"/>
                <a:cs typeface="Calibri"/>
              </a:rPr>
              <a:t>MI-technológiák</a:t>
            </a:r>
            <a:endParaRPr lang="hu-HU" sz="5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F6D972-5F3F-524C-7691-991DC277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>
                <a:cs typeface="Calibri"/>
              </a:rPr>
              <a:t>Gépi tanulás</a:t>
            </a:r>
          </a:p>
          <a:p>
            <a:r>
              <a:rPr lang="hu-HU" sz="2200">
                <a:cs typeface="Calibri"/>
              </a:rPr>
              <a:t>Természetes nyelvfeldolgozás (NLP)</a:t>
            </a:r>
          </a:p>
        </p:txBody>
      </p:sp>
      <p:pic>
        <p:nvPicPr>
          <p:cNvPr id="5" name="Kép 4" descr="A képen kör, tér, Fraktálművészet, Univerzum látható&#10;&#10;Automatikusan generált leírás">
            <a:extLst>
              <a:ext uri="{FF2B5EF4-FFF2-40B4-BE49-F238E27FC236}">
                <a16:creationId xmlns:a16="http://schemas.microsoft.com/office/drawing/2014/main" id="{6D090DB1-3E9B-0B7A-9CD7-D6AE3FC45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1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479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C65CBFE-EC4A-C7F2-C1EC-81038CBF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hu-HU">
                <a:solidFill>
                  <a:schemeClr val="bg1"/>
                </a:solidFill>
                <a:latin typeface="Calibri"/>
                <a:cs typeface="Calibri"/>
              </a:rPr>
              <a:t>Számítógépes látás</a:t>
            </a:r>
            <a:endParaRPr lang="hu-HU">
              <a:solidFill>
                <a:schemeClr val="bg1"/>
              </a:solidFill>
              <a:cs typeface="Calibri Light" panose="020F0302020204030204"/>
            </a:endParaRP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6F67D3-A023-692F-EE87-AE5EFE7C0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700">
                <a:solidFill>
                  <a:schemeClr val="bg1"/>
                </a:solidFill>
                <a:cs typeface="Calibri"/>
              </a:rPr>
              <a:t>A számítógépes látás az a módszer, amellyel a számítógépek megértik és „látják” a digitális képeket és videókat – szemben azzal, hogy csak felismerik vagy kategorizálják őket. A számítógépes látás alkalmazások szenzorokat és tanulási algoritmusokat használnak az összetett, kontextusfüggő információk kinyerésére, amelyeket azután más folyamatok automatizálására vagy tájékoztatására lehet használni. A számítógépes látás prediktív célokra is extrapolálhatja az adatokat, ami alapvetően azt jelenti, hogy képes átlátni a falakon és a sarkok körül. Az önvezető autók jó példái a számítógépes látásnak.</a:t>
            </a:r>
          </a:p>
          <a:p>
            <a:endParaRPr lang="hu-HU" sz="1700">
              <a:solidFill>
                <a:schemeClr val="bg1"/>
              </a:solidFill>
              <a:cs typeface="Calibri"/>
            </a:endParaRPr>
          </a:p>
          <a:p>
            <a:endParaRPr lang="hu-HU" sz="17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Kép 3" descr="A képen lámpa, kör, képernyőkép, Fraktálművészet látható&#10;&#10;Automatikusan generált leírás">
            <a:extLst>
              <a:ext uri="{FF2B5EF4-FFF2-40B4-BE49-F238E27FC236}">
                <a16:creationId xmlns:a16="http://schemas.microsoft.com/office/drawing/2014/main" id="{51839F4A-FEA7-F397-1743-B9E3E22C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6" r="19489"/>
          <a:stretch/>
        </p:blipFill>
        <p:spPr>
          <a:xfrm>
            <a:off x="6873338" y="369913"/>
            <a:ext cx="3132349" cy="2784532"/>
          </a:xfrm>
          <a:prstGeom prst="rect">
            <a:avLst/>
          </a:prstGeom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elektronika, áramkör, Elektrontechnika, Elektronikus alkatrész látható&#10;&#10;Automatikusan generált leírás">
            <a:extLst>
              <a:ext uri="{FF2B5EF4-FFF2-40B4-BE49-F238E27FC236}">
                <a16:creationId xmlns:a16="http://schemas.microsoft.com/office/drawing/2014/main" id="{B739B03F-E84D-3C28-8754-EDFCF583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144629"/>
            <a:ext cx="3588640" cy="195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2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C3AD18-7F54-15B2-E391-5D9FCEE3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hu-HU" sz="4000">
                <a:solidFill>
                  <a:schemeClr val="bg1"/>
                </a:solidFill>
                <a:latin typeface="Calibri"/>
                <a:cs typeface="Calibri"/>
              </a:rPr>
              <a:t>Robotika</a:t>
            </a:r>
            <a:endParaRPr lang="hu-HU" sz="4000">
              <a:solidFill>
                <a:schemeClr val="bg1"/>
              </a:solidFill>
            </a:endParaRPr>
          </a:p>
        </p:txBody>
      </p:sp>
      <p:pic>
        <p:nvPicPr>
          <p:cNvPr id="5" name="Kép 4" descr="A képen gyár, gép, mérnöki tudomány, ipar látható&#10;&#10;Automatikusan generált leírás">
            <a:extLst>
              <a:ext uri="{FF2B5EF4-FFF2-40B4-BE49-F238E27FC236}">
                <a16:creationId xmlns:a16="http://schemas.microsoft.com/office/drawing/2014/main" id="{35E4DC21-070B-17F0-7400-DAB4E4CD4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0" r="1" b="6473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4" name="Kép 3" descr="A képen mérnöki tudomány, gép, ipar, acél látható&#10;&#10;Automatikusan generált leírás">
            <a:extLst>
              <a:ext uri="{FF2B5EF4-FFF2-40B4-BE49-F238E27FC236}">
                <a16:creationId xmlns:a16="http://schemas.microsoft.com/office/drawing/2014/main" id="{89C5D7D8-C39A-6086-15DD-0B2DDE0B7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" r="1" b="2770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C3FE62-ABB7-457C-73C5-CD41EE7EB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824" y="4306192"/>
            <a:ext cx="5692774" cy="10774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000">
                <a:solidFill>
                  <a:schemeClr val="bg1">
                    <a:alpha val="80000"/>
                  </a:schemeClr>
                </a:solidFill>
                <a:cs typeface="Calibri"/>
              </a:rPr>
              <a:t>Gyártásban nagyon elterjedt</a:t>
            </a:r>
            <a:endParaRPr lang="hu-HU" sz="2000">
              <a:solidFill>
                <a:schemeClr val="bg1">
                  <a:alpha val="80000"/>
                </a:schemeClr>
              </a:solidFill>
              <a:ea typeface="Calibri"/>
              <a:cs typeface="Calibri"/>
            </a:endParaRPr>
          </a:p>
          <a:p>
            <a:r>
              <a:rPr lang="hu-HU" sz="2000">
                <a:solidFill>
                  <a:schemeClr val="bg1">
                    <a:alpha val="80000"/>
                  </a:schemeClr>
                </a:solidFill>
                <a:cs typeface="Calibri"/>
              </a:rPr>
              <a:t>AI nélkül az automatizálást manuális programozással és kalibrálással kell elvégezni.</a:t>
            </a:r>
            <a:endParaRPr lang="hu-HU" sz="2000">
              <a:solidFill>
                <a:schemeClr val="bg1">
                  <a:alpha val="80000"/>
                </a:schemeClr>
              </a:solidFill>
              <a:ea typeface="Calibri"/>
              <a:cs typeface="Calibri"/>
            </a:endParaRPr>
          </a:p>
          <a:p>
            <a:r>
              <a:rPr lang="hu-HU" sz="2000">
                <a:solidFill>
                  <a:schemeClr val="bg1">
                    <a:alpha val="80000"/>
                  </a:schemeClr>
                </a:solidFill>
                <a:cs typeface="Calibri"/>
              </a:rPr>
              <a:t>Iparban alkalmazott robotika, </a:t>
            </a:r>
            <a:r>
              <a:rPr lang="hu-HU" sz="2000" err="1">
                <a:solidFill>
                  <a:schemeClr val="bg1">
                    <a:alpha val="80000"/>
                  </a:schemeClr>
                </a:solidFill>
                <a:cs typeface="Calibri"/>
              </a:rPr>
              <a:t>pl</a:t>
            </a:r>
            <a:r>
              <a:rPr lang="hu-HU" sz="2000">
                <a:solidFill>
                  <a:schemeClr val="bg1">
                    <a:alpha val="80000"/>
                  </a:schemeClr>
                </a:solidFill>
                <a:cs typeface="Calibri"/>
              </a:rPr>
              <a:t>: </a:t>
            </a:r>
            <a:endParaRPr lang="hu-HU" sz="2000">
              <a:solidFill>
                <a:schemeClr val="bg1">
                  <a:alpha val="80000"/>
                </a:schemeClr>
              </a:solidFill>
              <a:ea typeface="Calibri"/>
              <a:cs typeface="Calibri"/>
            </a:endParaRPr>
          </a:p>
          <a:p>
            <a:r>
              <a:rPr lang="hu-HU" sz="2000">
                <a:solidFill>
                  <a:schemeClr val="bg1">
                    <a:alpha val="80000"/>
                  </a:schemeClr>
                </a:solidFill>
                <a:cs typeface="Calibri"/>
              </a:rPr>
              <a:t>Nagyraktárakban használható rendelés-komissiózó robotok</a:t>
            </a:r>
            <a:endParaRPr lang="hu-HU" sz="2000">
              <a:solidFill>
                <a:schemeClr val="bg1">
                  <a:alpha val="80000"/>
                </a:schemeClr>
              </a:solidFill>
              <a:ea typeface="Calibri"/>
              <a:cs typeface="Calibri"/>
            </a:endParaRPr>
          </a:p>
          <a:p>
            <a:r>
              <a:rPr lang="hu-HU" sz="2000">
                <a:solidFill>
                  <a:schemeClr val="bg1">
                    <a:alpha val="80000"/>
                  </a:schemeClr>
                </a:solidFill>
                <a:cs typeface="Calibri"/>
              </a:rPr>
              <a:t>Mezőgazdasági robotok</a:t>
            </a:r>
            <a:endParaRPr lang="hu-HU" sz="2000">
              <a:solidFill>
                <a:schemeClr val="bg1">
                  <a:alpha val="8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86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428D137-383E-9AC3-1007-C3BCA3E8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hu-HU" sz="3800">
                <a:solidFill>
                  <a:schemeClr val="bg1"/>
                </a:solidFill>
                <a:latin typeface="Calibri Light"/>
                <a:cs typeface="Calibri"/>
              </a:rPr>
              <a:t>Rövid története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5E1B4D-B612-64CD-99C8-6F65BFC9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>
                <a:solidFill>
                  <a:schemeClr val="bg1"/>
                </a:solidFill>
                <a:ea typeface="Calibri"/>
                <a:cs typeface="Calibri"/>
              </a:rPr>
              <a:t>1950-ben kezdődött</a:t>
            </a:r>
          </a:p>
          <a:p>
            <a:r>
              <a:rPr lang="hu-HU" sz="2000">
                <a:solidFill>
                  <a:schemeClr val="bg1"/>
                </a:solidFill>
                <a:ea typeface="Calibri"/>
                <a:cs typeface="Calibri"/>
              </a:rPr>
              <a:t>1956, John McCarthy</a:t>
            </a:r>
          </a:p>
          <a:p>
            <a:r>
              <a:rPr lang="hu-HU" sz="2000">
                <a:solidFill>
                  <a:schemeClr val="bg1"/>
                </a:solidFill>
                <a:ea typeface="Calibri"/>
                <a:cs typeface="Calibri"/>
              </a:rPr>
              <a:t>Logic Theorist</a:t>
            </a:r>
          </a:p>
          <a:p>
            <a:r>
              <a:rPr lang="hu-HU" sz="2000">
                <a:solidFill>
                  <a:schemeClr val="bg1"/>
                </a:solidFill>
                <a:ea typeface="Calibri"/>
                <a:cs typeface="Calibri"/>
              </a:rPr>
              <a:t>1958, Perceptron</a:t>
            </a:r>
          </a:p>
          <a:p>
            <a:r>
              <a:rPr lang="hu-HU" sz="2000">
                <a:solidFill>
                  <a:schemeClr val="bg1"/>
                </a:solidFill>
                <a:ea typeface="Calibri"/>
                <a:cs typeface="Calibri"/>
              </a:rPr>
              <a:t>1960, Eliza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ntik pénztárgép billentyűi">
            <a:extLst>
              <a:ext uri="{FF2B5EF4-FFF2-40B4-BE49-F238E27FC236}">
                <a16:creationId xmlns:a16="http://schemas.microsoft.com/office/drawing/2014/main" id="{77E3F0FA-6AFE-FC71-F82A-99BB4F050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4" r="23873" b="-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3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FC4735A-9F12-DA89-D9DA-168D5200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Köszönjük a figyelmet</a:t>
            </a:r>
          </a:p>
        </p:txBody>
      </p:sp>
      <p:pic>
        <p:nvPicPr>
          <p:cNvPr id="4" name="Kép 3" descr="A képen Betűtípus, Grafika, embléma, Grafikus tervezés látható&#10;&#10;Automatikusan generált leírás">
            <a:extLst>
              <a:ext uri="{FF2B5EF4-FFF2-40B4-BE49-F238E27FC236}">
                <a16:creationId xmlns:a16="http://schemas.microsoft.com/office/drawing/2014/main" id="{A2708BE6-3DE0-EC3F-D843-B18F8D25E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295164"/>
            <a:ext cx="7188199" cy="2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DFB351-5C12-1C94-7569-F69762AC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>
                <a:cs typeface="Calibri Light"/>
              </a:rPr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20CE23-2050-1A48-E039-E9AC9923C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2"/>
              </a:rPr>
              <a:t>https://www.earthdata.nasa.gov/technology/artificial-intelligence-ai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3"/>
              </a:rPr>
              <a:t>https://home.mit.bme.hu/~meszaros/edu/onallo/it/guth.97/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4"/>
              </a:rPr>
              <a:t>https://neuronsolutions.hu/20211026-a-mesterseges-intelligencia-rovid-tortenete/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5"/>
              </a:rPr>
              <a:t>https://www.muszaki-magazin.hu/2023/02/06/mesterseges-intelligencia/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6"/>
              </a:rPr>
              <a:t>https://wiki.sch.bme.hu/%C3%81gens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7"/>
              </a:rPr>
              <a:t>https://ibtconsulting.hu/blog/mesterseges-intelligencia-szuletese-es-evolucioja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8"/>
              </a:rPr>
              <a:t>http://project.mit.bme.hu/mi_almanach/books/neuralis/ch01s01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9"/>
              </a:rPr>
              <a:t>https://hu.wikipedia.org/wiki/Mesters%C3%A9ges_neur%C3%A1lis_h%C3%A1l%C3%B3zat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0"/>
              </a:rPr>
              <a:t>https://qubit.hu/2023/06/29/a-mesterseges-intelligencia-a-munka-es-a-tarsadalom-jovoje-szamitsunk-a-varatlanra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1"/>
              </a:rPr>
              <a:t>https://www.europarl.europa.eu/news/hu/headlines/society/20220422STO27705/a-mesterseges-intelligencia-jovoje-az-europai-parlament-unios-utemterve</a:t>
            </a:r>
            <a:endParaRPr lang="hu-HU" sz="14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2"/>
              </a:rPr>
              <a:t>https://www.azevhonlapja.hu/hir/590/a-mesterseges-intelligencia-ai-jovoje</a:t>
            </a:r>
            <a:endParaRPr lang="hu-HU" sz="14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3"/>
              </a:rPr>
              <a:t>https://muhely.bme.hu/?p=4859</a:t>
            </a:r>
            <a:endParaRPr lang="hu-HU" sz="14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4"/>
              </a:rPr>
              <a:t>https://techforum.hvg.hu/2021/12/mesterseges-agyak-a-gepben-mire-jok-a-neuralis-halozatok/</a:t>
            </a:r>
            <a:endParaRPr lang="hu-HU" sz="14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5"/>
              </a:rPr>
              <a:t>https://root-nation.com/hu/ua/articles-ua/tech-ua/ua-what-is-neural-network/</a:t>
            </a:r>
            <a:endParaRPr lang="hu-HU" sz="14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6"/>
              </a:rPr>
              <a:t>https://azure.microsoft.com/hu-hu/resources/cloud-computing-dictionary/what-is-deep-learning/</a:t>
            </a:r>
            <a:endParaRPr lang="hu-HU" sz="14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7"/>
              </a:rPr>
              <a:t>https://www.sap.com/hungary/products/artificial-intelligence/what-is-artificial-intelligence.html</a:t>
            </a:r>
            <a:endParaRPr lang="hu-HU" sz="14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8"/>
              </a:rPr>
              <a:t>https://www.inf.u-szeged.hu/~rfarkas/ML20/deep_learning.html</a:t>
            </a:r>
            <a:endParaRPr lang="hu-HU" sz="14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9"/>
              </a:rPr>
              <a:t>https://dyntell.com/bejegyzes/ipar-4-0/mi-az-a-deep-learning/</a:t>
            </a:r>
            <a:endParaRPr lang="hu-HU" sz="14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hu-HU" sz="1400" u="sng">
                <a:cs typeface="Calibri"/>
                <a:hlinkClick r:id="rId17"/>
              </a:rPr>
              <a:t>https://www.sap.com/hungary/products/artificial-intelligence/what-is-artificial-intelligence.html</a:t>
            </a:r>
            <a:endParaRPr lang="hu-HU" sz="1400">
              <a:cs typeface="Calibri"/>
            </a:endParaRPr>
          </a:p>
          <a:p>
            <a:pPr>
              <a:buNone/>
            </a:pPr>
            <a:endParaRPr lang="hu-HU" sz="1100">
              <a:cs typeface="Calibri"/>
            </a:endParaRPr>
          </a:p>
          <a:p>
            <a:pPr marL="0" indent="0">
              <a:buNone/>
            </a:pPr>
            <a:endParaRPr lang="hu-H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91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9CE33-FAE4-EB32-C814-9E2482D0E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06BA88B-A00B-3AAA-8494-05AF128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b="1" cap="all">
                <a:solidFill>
                  <a:srgbClr val="FFFFFF"/>
                </a:solidFill>
                <a:latin typeface="Calibri Light"/>
                <a:cs typeface="Calibri"/>
              </a:rPr>
              <a:t>TELEK ÉS NYARAK</a:t>
            </a:r>
            <a:endParaRPr lang="hu-HU" i="1">
              <a:solidFill>
                <a:srgbClr val="FFFFFF"/>
              </a:solidFill>
              <a:latin typeface="Calibri Light"/>
              <a:cs typeface="Calibri"/>
            </a:endParaRP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016A874B-DCD6-5AC4-F6BF-42E1E26F5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0296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98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gymással összekötött pontokból álló gömbháló">
            <a:extLst>
              <a:ext uri="{FF2B5EF4-FFF2-40B4-BE49-F238E27FC236}">
                <a16:creationId xmlns:a16="http://schemas.microsoft.com/office/drawing/2014/main" id="{C37E5BFC-D8F6-9214-4D92-D322C2286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6" r="1846" b="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845C88E-1291-6DA6-7B9F-63C0082C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hu-HU" sz="4000" b="1">
                <a:latin typeface="Calibri Light"/>
                <a:cs typeface="Calibri"/>
              </a:rPr>
              <a:t>Egy új korszak kezdete</a:t>
            </a:r>
            <a:endParaRPr lang="hu-HU" sz="4000">
              <a:latin typeface="Calibri Light"/>
              <a:cs typeface="Calibri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93516E-95D0-3487-3C12-CEDE51108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2000">
                <a:ea typeface="Calibri"/>
                <a:cs typeface="Calibri"/>
              </a:rPr>
              <a:t>1990-es évek</a:t>
            </a:r>
          </a:p>
          <a:p>
            <a:r>
              <a:rPr lang="hu-HU" sz="2000">
                <a:ea typeface="Calibri"/>
                <a:cs typeface="Calibri"/>
              </a:rPr>
              <a:t>Internet elterjedése</a:t>
            </a:r>
          </a:p>
          <a:p>
            <a:r>
              <a:rPr lang="hu-HU" sz="2000">
                <a:ea typeface="Calibri"/>
                <a:cs typeface="Calibri"/>
              </a:rPr>
              <a:t>Deep Blue</a:t>
            </a:r>
          </a:p>
          <a:p>
            <a:r>
              <a:rPr lang="hu-HU" sz="2000">
                <a:ea typeface="Calibri"/>
                <a:cs typeface="Calibri"/>
              </a:rPr>
              <a:t>Mélytanulás</a:t>
            </a:r>
          </a:p>
          <a:p>
            <a:r>
              <a:rPr lang="hu-HU" sz="2000">
                <a:ea typeface="Calibri"/>
                <a:cs typeface="Calibri"/>
              </a:rPr>
              <a:t>2010-es évek, AlphaGo</a:t>
            </a:r>
          </a:p>
          <a:p>
            <a:r>
              <a:rPr lang="hu-HU" sz="2000">
                <a:ea typeface="Calibri"/>
                <a:cs typeface="Calibri"/>
              </a:rPr>
              <a:t>Ma is a mindennapjaink része</a:t>
            </a:r>
          </a:p>
        </p:txBody>
      </p:sp>
    </p:spTree>
    <p:extLst>
      <p:ext uri="{BB962C8B-B14F-4D97-AF65-F5344CB8AC3E}">
        <p14:creationId xmlns:p14="http://schemas.microsoft.com/office/powerpoint/2010/main" val="413573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841B3A1-3ED6-D85A-3BEB-83DB49EB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hu-HU" sz="3500" b="1">
                <a:solidFill>
                  <a:schemeClr val="bg1"/>
                </a:solidFill>
                <a:latin typeface="Calibri Light"/>
                <a:cs typeface="Calibri"/>
              </a:rPr>
              <a:t>Az ágens architektúrájának szerepe</a:t>
            </a:r>
            <a:endParaRPr lang="hu-HU" sz="3500">
              <a:solidFill>
                <a:schemeClr val="bg1"/>
              </a:solidFill>
              <a:latin typeface="Calibri Light"/>
              <a:cs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0629ABA4-C790-7C88-D969-97E54A4901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003284"/>
              </p:ext>
            </p:extLst>
          </p:nvPr>
        </p:nvGraphicFramePr>
        <p:xfrm>
          <a:off x="897769" y="1909192"/>
          <a:ext cx="4586513" cy="364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656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08C9B90-4F45-72FC-E776-00C5CC5A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hu-HU" sz="8000">
                <a:solidFill>
                  <a:schemeClr val="bg1"/>
                </a:solidFill>
                <a:latin typeface="Calibri Light"/>
                <a:cs typeface="Calibri"/>
              </a:rPr>
              <a:t>Ágens fogalma, típusai: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B88A13-DF5A-6EBA-C0B6-1586A58B2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ea typeface="Calibri"/>
                <a:cs typeface="Calibri"/>
              </a:rPr>
              <a:t>"Szoftverügynök"</a:t>
            </a:r>
            <a:endParaRPr lang="hu-HU"/>
          </a:p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ea typeface="Calibri"/>
                <a:cs typeface="Calibri"/>
              </a:rPr>
              <a:t>Önállóság</a:t>
            </a:r>
          </a:p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ea typeface="Calibri"/>
                <a:cs typeface="Calibri"/>
              </a:rPr>
              <a:t>Személyiség</a:t>
            </a:r>
          </a:p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ea typeface="Calibri"/>
                <a:cs typeface="Calibri"/>
              </a:rPr>
              <a:t>Kommunikációs képesség</a:t>
            </a:r>
          </a:p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ea typeface="Calibri"/>
                <a:cs typeface="Calibri"/>
              </a:rPr>
              <a:t>Alkalmazkodóképesség</a:t>
            </a:r>
          </a:p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ea typeface="Calibri"/>
                <a:cs typeface="Calibri"/>
              </a:rPr>
              <a:t>Mobilitás</a:t>
            </a:r>
          </a:p>
        </p:txBody>
      </p:sp>
    </p:spTree>
    <p:extLst>
      <p:ext uri="{BB962C8B-B14F-4D97-AF65-F5344CB8AC3E}">
        <p14:creationId xmlns:p14="http://schemas.microsoft.com/office/powerpoint/2010/main" val="373536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41B25B-C206-D8D2-27DE-DB9351B8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hu-HU" sz="8000">
                <a:solidFill>
                  <a:schemeClr val="bg1"/>
                </a:solidFill>
                <a:latin typeface="Calibri Light"/>
                <a:cs typeface="Calibri"/>
              </a:rPr>
              <a:t>Neurális hálózatok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7756CF-AF7E-A7E9-DB87-C3017A60C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ea typeface="Calibri"/>
                <a:cs typeface="Calibri"/>
              </a:rPr>
              <a:t>Biológiai ihletésű szimuláció</a:t>
            </a:r>
            <a:endParaRPr lang="hu-HU"/>
          </a:p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ea typeface="Calibri"/>
                <a:cs typeface="Calibri"/>
              </a:rPr>
              <a:t>Fő alkalmazási területe</a:t>
            </a:r>
          </a:p>
          <a:p>
            <a:pPr>
              <a:spcAft>
                <a:spcPts val="1000"/>
              </a:spcAft>
            </a:pPr>
            <a:r>
              <a:rPr lang="hu-HU">
                <a:solidFill>
                  <a:schemeClr val="bg1"/>
                </a:solidFill>
                <a:ea typeface="Calibri"/>
                <a:cs typeface="Calibri"/>
              </a:rPr>
              <a:t>Gráf alapú modell</a:t>
            </a:r>
          </a:p>
        </p:txBody>
      </p:sp>
    </p:spTree>
    <p:extLst>
      <p:ext uri="{BB962C8B-B14F-4D97-AF65-F5344CB8AC3E}">
        <p14:creationId xmlns:p14="http://schemas.microsoft.com/office/powerpoint/2010/main" val="130666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05238B3-0A95-4C09-F345-3C929D9D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hu-HU" sz="7400">
                <a:solidFill>
                  <a:schemeClr val="bg1"/>
                </a:solidFill>
                <a:latin typeface="Calibri Light"/>
                <a:cs typeface="Calibri"/>
              </a:rPr>
              <a:t>Neurális hálózatok típusai</a:t>
            </a:r>
            <a:endParaRPr lang="hu-HU" sz="740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8A6B18-85F9-F479-3C2E-5E62818A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500"/>
              </a:spcAft>
            </a:pPr>
            <a:r>
              <a:rPr lang="hu-HU" sz="20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Dekonvolúciós neurális hálózat (DNN)</a:t>
            </a:r>
            <a:endParaRPr lang="hu-HU" sz="2000">
              <a:solidFill>
                <a:schemeClr val="bg1"/>
              </a:solidFill>
            </a:endParaRPr>
          </a:p>
          <a:p>
            <a:pPr>
              <a:spcAft>
                <a:spcPts val="1500"/>
              </a:spcAft>
            </a:pPr>
            <a:r>
              <a:rPr lang="hu-HU" sz="20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Generatív kontradiktórius hálózat (GAN)</a:t>
            </a:r>
          </a:p>
          <a:p>
            <a:pPr>
              <a:spcAft>
                <a:spcPts val="1500"/>
              </a:spcAft>
            </a:pPr>
            <a:r>
              <a:rPr lang="hu-HU" sz="20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Visszacsatolt neurális hálózat (RNN)</a:t>
            </a:r>
          </a:p>
          <a:p>
            <a:pPr>
              <a:spcAft>
                <a:spcPts val="1500"/>
              </a:spcAft>
            </a:pPr>
            <a:r>
              <a:rPr lang="hu-HU" sz="20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Transzformátorok</a:t>
            </a:r>
          </a:p>
          <a:p>
            <a:endParaRPr lang="hu-HU" sz="20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endParaRPr lang="hu-HU" sz="20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endParaRPr lang="hu-HU" sz="20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endParaRPr lang="hu-HU" sz="2000">
              <a:solidFill>
                <a:schemeClr val="bg1"/>
              </a:solidFill>
              <a:latin typeface="Calibri Light"/>
              <a:ea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027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Microsoft Office PowerPoint</Application>
  <PresentationFormat>Szélesvásznú</PresentationFormat>
  <Paragraphs>165</Paragraphs>
  <Slides>31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Office-téma</vt:lpstr>
      <vt:lpstr>Mesterséges intelligencia</vt:lpstr>
      <vt:lpstr>Fogalma (AI)</vt:lpstr>
      <vt:lpstr>Rövid története</vt:lpstr>
      <vt:lpstr>TELEK ÉS NYARAK</vt:lpstr>
      <vt:lpstr>Egy új korszak kezdete</vt:lpstr>
      <vt:lpstr>Az ágens architektúrájának szerepe</vt:lpstr>
      <vt:lpstr>Ágens fogalma, típusai:</vt:lpstr>
      <vt:lpstr>Neurális hálózatok</vt:lpstr>
      <vt:lpstr>Neurális hálózatok típusai</vt:lpstr>
      <vt:lpstr>Gépi tanulás, szintjei (deep learning)</vt:lpstr>
      <vt:lpstr>Mély tanulási keretrendszer</vt:lpstr>
      <vt:lpstr>Mély tanulási modellek bemutatása</vt:lpstr>
      <vt:lpstr>Mire használható?</vt:lpstr>
      <vt:lpstr>Mesterséges intelligencia mint program</vt:lpstr>
      <vt:lpstr>Mesterséges intelligencia mint program</vt:lpstr>
      <vt:lpstr>Mesterséges intelligencia típusai </vt:lpstr>
      <vt:lpstr>Mesterséges általános intelligencia (AGI)</vt:lpstr>
      <vt:lpstr>Mesterséges felületintelligencia (ASI)</vt:lpstr>
      <vt:lpstr>Mesterséges keskeny intelligencia (ANI)</vt:lpstr>
      <vt:lpstr>Jelenleg hol tart az AI</vt:lpstr>
      <vt:lpstr>Hol használják </vt:lpstr>
      <vt:lpstr>Hol használják</vt:lpstr>
      <vt:lpstr>Mit tartogat a jövő?</vt:lpstr>
      <vt:lpstr>Mit javasol az AIDA jelentés?</vt:lpstr>
      <vt:lpstr>Mesterséges intelligencia előnyei  </vt:lpstr>
      <vt:lpstr>Üzleti intelligencia:</vt:lpstr>
      <vt:lpstr>MI-technológiák</vt:lpstr>
      <vt:lpstr>Számítógépes látás</vt:lpstr>
      <vt:lpstr>Robotika</vt:lpstr>
      <vt:lpstr>Köszönjük a figyelmet</vt:lpstr>
      <vt:lpstr>Források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Gúti Bálint</cp:lastModifiedBy>
  <cp:revision>55</cp:revision>
  <dcterms:created xsi:type="dcterms:W3CDTF">2023-11-22T10:26:20Z</dcterms:created>
  <dcterms:modified xsi:type="dcterms:W3CDTF">2023-12-08T11:15:04Z</dcterms:modified>
</cp:coreProperties>
</file>